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Lst>
  <p:notesMasterIdLst>
    <p:notesMasterId r:id="rId35"/>
  </p:notesMasterIdLst>
  <p:sldIdLst>
    <p:sldId id="257" r:id="rId2"/>
    <p:sldId id="261" r:id="rId3"/>
    <p:sldId id="258" r:id="rId4"/>
    <p:sldId id="259" r:id="rId5"/>
    <p:sldId id="260"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26" autoAdjust="0"/>
    <p:restoredTop sz="94660"/>
  </p:normalViewPr>
  <p:slideViewPr>
    <p:cSldViewPr>
      <p:cViewPr varScale="1">
        <p:scale>
          <a:sx n="83" d="100"/>
          <a:sy n="83" d="100"/>
        </p:scale>
        <p:origin x="-1421" y="-7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332FE8-7F42-43A8-B768-78885607AFDF}" type="datetimeFigureOut">
              <a:rPr lang="en-US" smtClean="0"/>
              <a:t>1/5/2024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3274495-FAF1-4499-A088-08DFB36E6904}" type="slidenum">
              <a:rPr lang="en-US" smtClean="0"/>
              <a:t>‹#›</a:t>
            </a:fld>
            <a:endParaRPr lang="en-US"/>
          </a:p>
        </p:txBody>
      </p:sp>
    </p:spTree>
    <p:extLst>
      <p:ext uri="{BB962C8B-B14F-4D97-AF65-F5344CB8AC3E}">
        <p14:creationId xmlns:p14="http://schemas.microsoft.com/office/powerpoint/2010/main" val="1443944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274495-FAF1-4499-A088-08DFB36E6904}" type="slidenum">
              <a:rPr lang="en-US" smtClean="0"/>
              <a:t>16</a:t>
            </a:fld>
            <a:endParaRPr lang="en-US"/>
          </a:p>
        </p:txBody>
      </p:sp>
    </p:spTree>
    <p:extLst>
      <p:ext uri="{BB962C8B-B14F-4D97-AF65-F5344CB8AC3E}">
        <p14:creationId xmlns:p14="http://schemas.microsoft.com/office/powerpoint/2010/main" val="2517796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274495-FAF1-4499-A088-08DFB36E6904}" type="slidenum">
              <a:rPr lang="en-US" smtClean="0"/>
              <a:t>20</a:t>
            </a:fld>
            <a:endParaRPr lang="en-US"/>
          </a:p>
        </p:txBody>
      </p:sp>
    </p:spTree>
    <p:extLst>
      <p:ext uri="{BB962C8B-B14F-4D97-AF65-F5344CB8AC3E}">
        <p14:creationId xmlns:p14="http://schemas.microsoft.com/office/powerpoint/2010/main" val="37537489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BCD2749-2FD9-4B99-9011-C54004059497}" type="datetimeFigureOut">
              <a:rPr lang="en-US" smtClean="0"/>
              <a:t>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E30BD5-F61A-4934-850B-D0AD4D01128C}"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BCD2749-2FD9-4B99-9011-C54004059497}" type="datetimeFigureOut">
              <a:rPr lang="en-US" smtClean="0"/>
              <a:t>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E30BD5-F61A-4934-850B-D0AD4D01128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CBCD2749-2FD9-4B99-9011-C54004059497}" type="datetimeFigureOut">
              <a:rPr lang="en-US" smtClean="0"/>
              <a:t>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E30BD5-F61A-4934-850B-D0AD4D01128C}" type="slidenum">
              <a:rPr lang="en-US" smtClean="0"/>
              <a:t>‹#›</a:t>
            </a:fld>
            <a:endParaRPr lang="en-US"/>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BCD2749-2FD9-4B99-9011-C54004059497}" type="datetimeFigureOut">
              <a:rPr lang="en-US" smtClean="0"/>
              <a:t>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E30BD5-F61A-4934-850B-D0AD4D01128C}" type="slidenum">
              <a:rPr lang="en-US" smtClean="0"/>
              <a:t>‹#›</a:t>
            </a:fld>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BCD2749-2FD9-4B99-9011-C54004059497}" type="datetimeFigureOut">
              <a:rPr lang="en-US" smtClean="0"/>
              <a:t>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E30BD5-F61A-4934-850B-D0AD4D01128C}"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CBCD2749-2FD9-4B99-9011-C54004059497}" type="datetimeFigureOut">
              <a:rPr lang="en-US" smtClean="0"/>
              <a:t>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E30BD5-F61A-4934-850B-D0AD4D01128C}" type="slidenum">
              <a:rPr lang="en-US" smtClean="0"/>
              <a:t>‹#›</a:t>
            </a:fld>
            <a:endParaRPr lang="en-US"/>
          </a:p>
        </p:txBody>
      </p:sp>
      <p:sp>
        <p:nvSpPr>
          <p:cNvPr id="9" name="Content Placeholder 8"/>
          <p:cNvSpPr>
            <a:spLocks noGrp="1"/>
          </p:cNvSpPr>
          <p:nvPr>
            <p:ph sz="quarter" idx="13"/>
          </p:nvPr>
        </p:nvSpPr>
        <p:spPr>
          <a:xfrm>
            <a:off x="676655"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BCD2749-2FD9-4B99-9011-C54004059497}" type="datetimeFigureOut">
              <a:rPr lang="en-US" smtClean="0"/>
              <a:t>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E30BD5-F61A-4934-850B-D0AD4D01128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BCD2749-2FD9-4B99-9011-C54004059497}" type="datetimeFigureOut">
              <a:rPr lang="en-US" smtClean="0"/>
              <a:t>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E30BD5-F61A-4934-850B-D0AD4D01128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CBCD2749-2FD9-4B99-9011-C54004059497}" type="datetimeFigureOut">
              <a:rPr lang="en-US" smtClean="0"/>
              <a:t>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E30BD5-F61A-4934-850B-D0AD4D01128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CBCD2749-2FD9-4B99-9011-C54004059497}" type="datetimeFigureOut">
              <a:rPr lang="en-US" smtClean="0"/>
              <a:t>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E30BD5-F61A-4934-850B-D0AD4D01128C}" type="slidenum">
              <a:rPr lang="en-US" smtClean="0"/>
              <a:t>‹#›</a:t>
            </a:fld>
            <a:endParaRPr lang="en-US"/>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CD2749-2FD9-4B99-9011-C54004059497}" type="datetimeFigureOut">
              <a:rPr lang="en-US" smtClean="0"/>
              <a:t>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E30BD5-F61A-4934-850B-D0AD4D01128C}" type="slidenum">
              <a:rPr lang="en-US" smtClean="0"/>
              <a:t>‹#›</a:t>
            </a:fld>
            <a:endParaRPr lang="en-US"/>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CBCD2749-2FD9-4B99-9011-C54004059497}" type="datetimeFigureOut">
              <a:rPr lang="en-US" smtClean="0"/>
              <a:t>1/5/2024</a:t>
            </a:fld>
            <a:endParaRPr lang="en-US"/>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en-US"/>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86E30BD5-F61A-4934-850B-D0AD4D01128C}" type="slidenum">
              <a:rPr lang="en-US" smtClean="0"/>
              <a:t>‹#›</a:t>
            </a:fld>
            <a:endParaRPr lang="en-US"/>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4000" dirty="0" smtClean="0"/>
              <a:t>Capstone Project – Retail Analysis</a:t>
            </a:r>
            <a:br>
              <a:rPr lang="en-US" sz="4000" dirty="0" smtClean="0"/>
            </a:br>
            <a:r>
              <a:rPr lang="en-US" sz="4000" dirty="0"/>
              <a:t/>
            </a:r>
            <a:br>
              <a:rPr lang="en-US" sz="4000" dirty="0"/>
            </a:br>
            <a:r>
              <a:rPr lang="en-US" sz="4000" dirty="0" smtClean="0"/>
              <a:t> </a:t>
            </a:r>
            <a:br>
              <a:rPr lang="en-US" sz="4000" dirty="0" smtClean="0"/>
            </a:br>
            <a:r>
              <a:rPr lang="en-US" sz="4000" dirty="0" err="1"/>
              <a:t>S</a:t>
            </a:r>
            <a:r>
              <a:rPr lang="en-US" sz="4000" dirty="0" err="1" smtClean="0"/>
              <a:t>andeep</a:t>
            </a:r>
            <a:r>
              <a:rPr lang="en-US" sz="4000" dirty="0" smtClean="0"/>
              <a:t> </a:t>
            </a:r>
            <a:r>
              <a:rPr lang="en-US" sz="4000" dirty="0"/>
              <a:t>K</a:t>
            </a:r>
            <a:r>
              <a:rPr lang="en-US" sz="4000" dirty="0" smtClean="0"/>
              <a:t>umar</a:t>
            </a:r>
            <a:endParaRPr lang="en-US" sz="4000" dirty="0"/>
          </a:p>
        </p:txBody>
      </p:sp>
    </p:spTree>
    <p:extLst>
      <p:ext uri="{BB962C8B-B14F-4D97-AF65-F5344CB8AC3E}">
        <p14:creationId xmlns:p14="http://schemas.microsoft.com/office/powerpoint/2010/main" val="27929782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495" y="1676400"/>
            <a:ext cx="8528050" cy="473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ounded Rectangle 1"/>
          <p:cNvSpPr/>
          <p:nvPr/>
        </p:nvSpPr>
        <p:spPr>
          <a:xfrm>
            <a:off x="457200" y="304800"/>
            <a:ext cx="2971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Customer Analysis</a:t>
            </a:r>
            <a:endParaRPr lang="en-US" dirty="0"/>
          </a:p>
        </p:txBody>
      </p:sp>
    </p:spTree>
    <p:extLst>
      <p:ext uri="{BB962C8B-B14F-4D97-AF65-F5344CB8AC3E}">
        <p14:creationId xmlns:p14="http://schemas.microsoft.com/office/powerpoint/2010/main" val="41679507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200400"/>
            <a:ext cx="7505700" cy="315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295400" y="457200"/>
            <a:ext cx="6553200" cy="1754326"/>
          </a:xfrm>
          <a:prstGeom prst="rect">
            <a:avLst/>
          </a:prstGeom>
          <a:noFill/>
        </p:spPr>
        <p:txBody>
          <a:bodyPr wrap="square" rtlCol="0">
            <a:spAutoFit/>
          </a:bodyPr>
          <a:lstStyle/>
          <a:p>
            <a:r>
              <a:rPr lang="en-US" sz="1600" dirty="0"/>
              <a:t>How does the sales performance of top customers compare to the rest? (Visual: Sales contribution by top customers vs. others</a:t>
            </a:r>
            <a:r>
              <a:rPr lang="en-US" sz="1600" dirty="0" smtClean="0"/>
              <a:t>)</a:t>
            </a:r>
            <a:br>
              <a:rPr lang="en-US" sz="1600" dirty="0" smtClean="0"/>
            </a:br>
            <a:r>
              <a:rPr lang="en-US" sz="1400" dirty="0"/>
              <a:t>Utilize Power BI visuals to present trends </a:t>
            </a:r>
            <a:r>
              <a:rPr lang="en-US" sz="1400" dirty="0" smtClean="0"/>
              <a:t>over time </a:t>
            </a:r>
            <a:r>
              <a:rPr lang="en-US" sz="1400" dirty="0"/>
              <a:t>for top customers versus others.</a:t>
            </a:r>
          </a:p>
          <a:p>
            <a:r>
              <a:rPr lang="en-US" sz="1400" dirty="0"/>
              <a:t>Consider using slicers or filters to allow interactive analysis of sales performance by customer segments, regions, or products.</a:t>
            </a:r>
          </a:p>
          <a:p>
            <a:endParaRPr lang="en-US" sz="1600" dirty="0"/>
          </a:p>
          <a:p>
            <a:endParaRPr lang="en-US" dirty="0"/>
          </a:p>
        </p:txBody>
      </p:sp>
    </p:spTree>
    <p:extLst>
      <p:ext uri="{BB962C8B-B14F-4D97-AF65-F5344CB8AC3E}">
        <p14:creationId xmlns:p14="http://schemas.microsoft.com/office/powerpoint/2010/main" val="24887143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457200"/>
            <a:ext cx="4648200" cy="303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771900"/>
            <a:ext cx="6705600"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334000" y="609600"/>
            <a:ext cx="3276600" cy="2893100"/>
          </a:xfrm>
          <a:prstGeom prst="rect">
            <a:avLst/>
          </a:prstGeom>
          <a:noFill/>
        </p:spPr>
        <p:txBody>
          <a:bodyPr wrap="square" rtlCol="0">
            <a:spAutoFit/>
          </a:bodyPr>
          <a:lstStyle/>
          <a:p>
            <a:r>
              <a:rPr lang="en-US" sz="1600" dirty="0"/>
              <a:t>What is the distribution of customers across different demographic segments? (Visual: Customer segmentation by demographics</a:t>
            </a:r>
            <a:r>
              <a:rPr lang="en-US" sz="1600" dirty="0" smtClean="0"/>
              <a:t>)</a:t>
            </a:r>
            <a:br>
              <a:rPr lang="en-US" sz="1600" dirty="0" smtClean="0"/>
            </a:br>
            <a:r>
              <a:rPr lang="en-US" sz="1400" dirty="0"/>
              <a:t>Identify the most significant demographic segments (e.g., which country has the highest number of customers).</a:t>
            </a:r>
          </a:p>
          <a:p>
            <a:r>
              <a:rPr lang="en-US" sz="1400" dirty="0"/>
              <a:t>Analyze patterns or anomalies (e.g., unexpected concentration of customers in a specific city or region).</a:t>
            </a:r>
          </a:p>
          <a:p>
            <a:endParaRPr lang="en-US" sz="1600" dirty="0"/>
          </a:p>
          <a:p>
            <a:endParaRPr lang="en-US" dirty="0"/>
          </a:p>
        </p:txBody>
      </p:sp>
    </p:spTree>
    <p:extLst>
      <p:ext uri="{BB962C8B-B14F-4D97-AF65-F5344CB8AC3E}">
        <p14:creationId xmlns:p14="http://schemas.microsoft.com/office/powerpoint/2010/main" val="1357905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459736"/>
            <a:ext cx="54864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447800" y="457200"/>
            <a:ext cx="6172200" cy="1846659"/>
          </a:xfrm>
          <a:prstGeom prst="rect">
            <a:avLst/>
          </a:prstGeom>
          <a:noFill/>
        </p:spPr>
        <p:txBody>
          <a:bodyPr wrap="square" rtlCol="0">
            <a:spAutoFit/>
          </a:bodyPr>
          <a:lstStyle/>
          <a:p>
            <a:r>
              <a:rPr lang="en-US" sz="1600" dirty="0"/>
              <a:t>How does the performance of sales employees vary across different regions? (Visual: Employee performance by region</a:t>
            </a:r>
            <a:r>
              <a:rPr lang="en-US" sz="1600" dirty="0" smtClean="0"/>
              <a:t>)</a:t>
            </a:r>
            <a:br>
              <a:rPr lang="en-US" sz="1600" dirty="0" smtClean="0"/>
            </a:br>
            <a:r>
              <a:rPr lang="en-US" sz="1600" b="1" dirty="0"/>
              <a:t>Identify Top Performers:</a:t>
            </a:r>
            <a:endParaRPr lang="en-US" sz="1600" dirty="0"/>
          </a:p>
          <a:p>
            <a:r>
              <a:rPr lang="en-US" sz="1600" dirty="0"/>
              <a:t>Highlight top-performing sales employees across regions based on sales volume, conversion rates, or other relevant metrics.</a:t>
            </a:r>
          </a:p>
          <a:p>
            <a:endParaRPr lang="en-US" sz="1600" dirty="0"/>
          </a:p>
          <a:p>
            <a:endParaRPr lang="en-US" dirty="0"/>
          </a:p>
        </p:txBody>
      </p:sp>
    </p:spTree>
    <p:extLst>
      <p:ext uri="{BB962C8B-B14F-4D97-AF65-F5344CB8AC3E}">
        <p14:creationId xmlns:p14="http://schemas.microsoft.com/office/powerpoint/2010/main" val="19145009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76400"/>
            <a:ext cx="8521700" cy="476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ounded Rectangle 1"/>
          <p:cNvSpPr/>
          <p:nvPr/>
        </p:nvSpPr>
        <p:spPr>
          <a:xfrm>
            <a:off x="457200" y="381000"/>
            <a:ext cx="31242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Product Analysis</a:t>
            </a:r>
            <a:endParaRPr lang="en-US" dirty="0"/>
          </a:p>
        </p:txBody>
      </p:sp>
    </p:spTree>
    <p:extLst>
      <p:ext uri="{BB962C8B-B14F-4D97-AF65-F5344CB8AC3E}">
        <p14:creationId xmlns:p14="http://schemas.microsoft.com/office/powerpoint/2010/main" val="34588216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413" y="3352800"/>
            <a:ext cx="7115175"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219200" y="609600"/>
            <a:ext cx="6910388" cy="2000548"/>
          </a:xfrm>
          <a:prstGeom prst="rect">
            <a:avLst/>
          </a:prstGeom>
          <a:noFill/>
        </p:spPr>
        <p:txBody>
          <a:bodyPr wrap="square" rtlCol="0">
            <a:spAutoFit/>
          </a:bodyPr>
          <a:lstStyle/>
          <a:p>
            <a:r>
              <a:rPr lang="en-US" sz="1600" dirty="0"/>
              <a:t>How does monthly revenue vary across different product categories? (Visual: Monthly revenue by product category</a:t>
            </a:r>
            <a:r>
              <a:rPr lang="en-US" sz="1600" dirty="0" smtClean="0"/>
              <a:t>)</a:t>
            </a:r>
            <a:br>
              <a:rPr lang="en-US" sz="1600" dirty="0" smtClean="0"/>
            </a:br>
            <a:r>
              <a:rPr lang="en-US" sz="1400" dirty="0"/>
              <a:t>Observe the fluctuation in revenue across months for different product categories.</a:t>
            </a:r>
          </a:p>
          <a:p>
            <a:r>
              <a:rPr lang="en-US" sz="1400" dirty="0"/>
              <a:t>Identify peak months or seasonal trends for specific product categories.</a:t>
            </a:r>
          </a:p>
          <a:p>
            <a:r>
              <a:rPr lang="en-US" sz="1400" dirty="0"/>
              <a:t>Compare the performance of various product lines over time.</a:t>
            </a:r>
          </a:p>
          <a:p>
            <a:r>
              <a:rPr lang="en-US" sz="1400" dirty="0"/>
              <a:t>Highlight any significant changes or anomalies in revenue for particular categories</a:t>
            </a:r>
            <a:r>
              <a:rPr lang="en-US" sz="1600" dirty="0"/>
              <a:t>.</a:t>
            </a:r>
          </a:p>
          <a:p>
            <a:endParaRPr lang="en-US" sz="1600" dirty="0"/>
          </a:p>
          <a:p>
            <a:endParaRPr lang="en-US" dirty="0"/>
          </a:p>
        </p:txBody>
      </p:sp>
    </p:spTree>
    <p:extLst>
      <p:ext uri="{BB962C8B-B14F-4D97-AF65-F5344CB8AC3E}">
        <p14:creationId xmlns:p14="http://schemas.microsoft.com/office/powerpoint/2010/main" val="2576045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581400"/>
            <a:ext cx="7886700" cy="223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143000" y="609600"/>
            <a:ext cx="6705600" cy="2123658"/>
          </a:xfrm>
          <a:prstGeom prst="rect">
            <a:avLst/>
          </a:prstGeom>
          <a:noFill/>
        </p:spPr>
        <p:txBody>
          <a:bodyPr wrap="square" rtlCol="0">
            <a:spAutoFit/>
          </a:bodyPr>
          <a:lstStyle/>
          <a:p>
            <a:r>
              <a:rPr lang="en-US" sz="1600" dirty="0"/>
              <a:t>What is the trend in customer order volume over the past year? (Visual: Monthly order volume trend</a:t>
            </a:r>
            <a:r>
              <a:rPr lang="en-US" sz="1600" dirty="0" smtClean="0"/>
              <a:t>)</a:t>
            </a:r>
            <a:br>
              <a:rPr lang="en-US" sz="1600" dirty="0" smtClean="0"/>
            </a:br>
            <a:r>
              <a:rPr lang="en-US" sz="1400" dirty="0"/>
              <a:t>There is a general upward trend in the number of orders placed over the year. This could be due to a number of factors, such as increased marketing, product expansion, or simply a growing customer base.</a:t>
            </a:r>
          </a:p>
          <a:p>
            <a:r>
              <a:rPr lang="en-US" sz="1400" dirty="0"/>
              <a:t>There are a few spikes in the data that don't appear to be related to seasonality. For example, there is a spike in orders in October 2003 and another in March 2004. These spikes could be due to promotions, product launches, or other events</a:t>
            </a:r>
          </a:p>
          <a:p>
            <a:endParaRPr lang="en-US" sz="1600" dirty="0"/>
          </a:p>
        </p:txBody>
      </p:sp>
    </p:spTree>
    <p:extLst>
      <p:ext uri="{BB962C8B-B14F-4D97-AF65-F5344CB8AC3E}">
        <p14:creationId xmlns:p14="http://schemas.microsoft.com/office/powerpoint/2010/main" val="27678696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4050792"/>
            <a:ext cx="7124700"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768096"/>
            <a:ext cx="4724400" cy="287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257800" y="609600"/>
            <a:ext cx="3352800" cy="3754874"/>
          </a:xfrm>
          <a:prstGeom prst="rect">
            <a:avLst/>
          </a:prstGeom>
          <a:noFill/>
        </p:spPr>
        <p:txBody>
          <a:bodyPr wrap="square" rtlCol="0">
            <a:spAutoFit/>
          </a:bodyPr>
          <a:lstStyle/>
          <a:p>
            <a:r>
              <a:rPr lang="en-US" sz="1600" dirty="0"/>
              <a:t>What is the distribution of product sales across different product lines? (Visual: Product sales by product line</a:t>
            </a:r>
            <a:r>
              <a:rPr lang="en-US" sz="1600" dirty="0" smtClean="0"/>
              <a:t>)</a:t>
            </a:r>
            <a:br>
              <a:rPr lang="en-US" sz="1600" dirty="0" smtClean="0"/>
            </a:br>
            <a:r>
              <a:rPr lang="en-US" sz="1400" dirty="0"/>
              <a:t>The data appears to be for a single company. This is because the graph only shows sales data for four product lines. It is likely that a company would only sell a limited number of product lines.</a:t>
            </a:r>
          </a:p>
          <a:p>
            <a:r>
              <a:rPr lang="en-US" sz="1400" dirty="0"/>
              <a:t>The data does not include sales for all products. This is because the graph only shows sales data for four product lines. It is possible that the company also sells other products, such as boats or buses.</a:t>
            </a:r>
          </a:p>
          <a:p>
            <a:r>
              <a:rPr lang="en-US" sz="1600" dirty="0" smtClean="0"/>
              <a:t/>
            </a:r>
            <a:br>
              <a:rPr lang="en-US" sz="1600" dirty="0" smtClean="0"/>
            </a:br>
            <a:endParaRPr lang="en-US" sz="1600" dirty="0"/>
          </a:p>
          <a:p>
            <a:endParaRPr lang="en-US" dirty="0"/>
          </a:p>
        </p:txBody>
      </p:sp>
    </p:spTree>
    <p:extLst>
      <p:ext uri="{BB962C8B-B14F-4D97-AF65-F5344CB8AC3E}">
        <p14:creationId xmlns:p14="http://schemas.microsoft.com/office/powerpoint/2010/main" val="27655781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9538" y="2895600"/>
            <a:ext cx="4381500" cy="337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371600" y="685800"/>
            <a:ext cx="6629400" cy="1969770"/>
          </a:xfrm>
          <a:prstGeom prst="rect">
            <a:avLst/>
          </a:prstGeom>
          <a:noFill/>
        </p:spPr>
        <p:txBody>
          <a:bodyPr wrap="square" rtlCol="0">
            <a:spAutoFit/>
          </a:bodyPr>
          <a:lstStyle/>
          <a:p>
            <a:r>
              <a:rPr lang="en-US" sz="1600" dirty="0"/>
              <a:t>How does the profitability of different products compare based on their quantity in stock? (Visual: Profitability vs. quantity in stock</a:t>
            </a:r>
            <a:r>
              <a:rPr lang="en-US" sz="1600" dirty="0" smtClean="0"/>
              <a:t>)</a:t>
            </a:r>
            <a:br>
              <a:rPr lang="en-US" sz="1600" dirty="0" smtClean="0"/>
            </a:br>
            <a:r>
              <a:rPr lang="en-US" sz="1400" dirty="0"/>
              <a:t>Classic cars are the most profitable product line, followed by planes. This is likely due to the high cost of these vehicles and the limited number of them available on the market</a:t>
            </a:r>
            <a:r>
              <a:rPr lang="en-US" sz="1400" dirty="0" smtClean="0"/>
              <a:t>.</a:t>
            </a:r>
            <a:br>
              <a:rPr lang="en-US" sz="1400" dirty="0" smtClean="0"/>
            </a:br>
            <a:r>
              <a:rPr lang="en-US" sz="1400" dirty="0"/>
              <a:t>There is a significant gap between the profitability of classic cars and planes and the profitability of the other product lines. </a:t>
            </a:r>
          </a:p>
          <a:p>
            <a:endParaRPr lang="en-US" sz="1600" dirty="0"/>
          </a:p>
          <a:p>
            <a:endParaRPr lang="en-US" dirty="0"/>
          </a:p>
        </p:txBody>
      </p:sp>
    </p:spTree>
    <p:extLst>
      <p:ext uri="{BB962C8B-B14F-4D97-AF65-F5344CB8AC3E}">
        <p14:creationId xmlns:p14="http://schemas.microsoft.com/office/powerpoint/2010/main" val="21427310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76400"/>
            <a:ext cx="8762999" cy="473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ounded Rectangle 1"/>
          <p:cNvSpPr/>
          <p:nvPr/>
        </p:nvSpPr>
        <p:spPr>
          <a:xfrm>
            <a:off x="228600" y="304800"/>
            <a:ext cx="33528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Demographic Analysis</a:t>
            </a:r>
            <a:endParaRPr lang="en-US" dirty="0"/>
          </a:p>
        </p:txBody>
      </p:sp>
    </p:spTree>
    <p:extLst>
      <p:ext uri="{BB962C8B-B14F-4D97-AF65-F5344CB8AC3E}">
        <p14:creationId xmlns:p14="http://schemas.microsoft.com/office/powerpoint/2010/main" val="30671833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2770" y="266426"/>
            <a:ext cx="6218459" cy="6325148"/>
          </a:xfrm>
          <a:prstGeom prst="rect">
            <a:avLst/>
          </a:prstGeom>
        </p:spPr>
      </p:pic>
    </p:spTree>
    <p:extLst>
      <p:ext uri="{BB962C8B-B14F-4D97-AF65-F5344CB8AC3E}">
        <p14:creationId xmlns:p14="http://schemas.microsoft.com/office/powerpoint/2010/main" val="20326705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47638"/>
            <a:ext cx="3486150" cy="656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3693986"/>
            <a:ext cx="5219700" cy="301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898392" y="228600"/>
            <a:ext cx="4953000" cy="3847207"/>
          </a:xfrm>
          <a:prstGeom prst="rect">
            <a:avLst/>
          </a:prstGeom>
          <a:noFill/>
        </p:spPr>
        <p:txBody>
          <a:bodyPr wrap="square" rtlCol="0">
            <a:spAutoFit/>
          </a:bodyPr>
          <a:lstStyle/>
          <a:p>
            <a:r>
              <a:rPr lang="en-US" sz="1600" dirty="0"/>
              <a:t>What is the correlation between customer demographics and purchase frequency? (Visual: Customer demographics vs. purchase frequency</a:t>
            </a:r>
            <a:r>
              <a:rPr lang="en-US" dirty="0" smtClean="0"/>
              <a:t>)</a:t>
            </a:r>
            <a:br>
              <a:rPr lang="en-US" dirty="0" smtClean="0"/>
            </a:br>
            <a:r>
              <a:rPr lang="en-US" sz="1400" dirty="0"/>
              <a:t>City purchase frequency varies greatly by location. Paris, New York City, and Boston lead with over 8 purchases per month on average. Meanwhile, cities like Allentown and Charleroi average under 3 purchases per month.</a:t>
            </a:r>
          </a:p>
          <a:p>
            <a:r>
              <a:rPr lang="en-US" sz="1400" dirty="0"/>
              <a:t>US and European cities dominate the top 10. This could be due to factors like higher disposable income, larger populations, or more developed e-commerce infrastructure.</a:t>
            </a:r>
          </a:p>
          <a:p>
            <a:r>
              <a:rPr lang="en-US" sz="1400" dirty="0"/>
              <a:t>Australia and New Zealand also have a strong showing. Melbourne and Auckland both rank in the top 10, suggesting these developed Pacific Rim cities have active consumer bases.</a:t>
            </a:r>
          </a:p>
          <a:p>
            <a:r>
              <a:rPr lang="en-US" dirty="0" smtClean="0"/>
              <a:t/>
            </a:r>
            <a:br>
              <a:rPr lang="en-US" dirty="0" smtClean="0"/>
            </a:br>
            <a:endParaRPr lang="en-US" dirty="0"/>
          </a:p>
          <a:p>
            <a:endParaRPr lang="en-US" dirty="0"/>
          </a:p>
        </p:txBody>
      </p:sp>
    </p:spTree>
    <p:extLst>
      <p:ext uri="{BB962C8B-B14F-4D97-AF65-F5344CB8AC3E}">
        <p14:creationId xmlns:p14="http://schemas.microsoft.com/office/powerpoint/2010/main" val="41972564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EDA Problem</a:t>
            </a:r>
            <a:endParaRPr lang="en-US" dirty="0"/>
          </a:p>
        </p:txBody>
      </p:sp>
      <p:sp>
        <p:nvSpPr>
          <p:cNvPr id="3" name="Subtitle 2"/>
          <p:cNvSpPr>
            <a:spLocks noGrp="1"/>
          </p:cNvSpPr>
          <p:nvPr>
            <p:ph type="subTitle" idx="1"/>
          </p:nvPr>
        </p:nvSpPr>
        <p:spPr>
          <a:xfrm>
            <a:off x="1371600" y="3276600"/>
            <a:ext cx="6400800" cy="1752600"/>
          </a:xfrm>
        </p:spPr>
        <p:txBody>
          <a:bodyPr>
            <a:normAutofit/>
          </a:bodyPr>
          <a:lstStyle/>
          <a:p>
            <a:r>
              <a:rPr lang="en-US" sz="4800" b="1" dirty="0" smtClean="0"/>
              <a:t>Statements</a:t>
            </a:r>
            <a:endParaRPr lang="en-US" sz="4800" b="1" dirty="0"/>
          </a:p>
        </p:txBody>
      </p:sp>
    </p:spTree>
    <p:extLst>
      <p:ext uri="{BB962C8B-B14F-4D97-AF65-F5344CB8AC3E}">
        <p14:creationId xmlns:p14="http://schemas.microsoft.com/office/powerpoint/2010/main" val="11616227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133600"/>
            <a:ext cx="5926137" cy="1878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4267200"/>
            <a:ext cx="7366000" cy="209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371600" y="457200"/>
            <a:ext cx="6781800" cy="1200329"/>
          </a:xfrm>
          <a:prstGeom prst="rect">
            <a:avLst/>
          </a:prstGeom>
          <a:noFill/>
        </p:spPr>
        <p:txBody>
          <a:bodyPr wrap="square" rtlCol="0">
            <a:spAutoFit/>
          </a:bodyPr>
          <a:lstStyle/>
          <a:p>
            <a:r>
              <a:rPr lang="en-US" dirty="0"/>
              <a:t>Which factors contribute to the highest sales in a particular region</a:t>
            </a:r>
            <a:r>
              <a:rPr lang="en-US" dirty="0" smtClean="0"/>
              <a:t>?</a:t>
            </a:r>
            <a:br>
              <a:rPr lang="en-US" dirty="0" smtClean="0"/>
            </a:br>
            <a:r>
              <a:rPr lang="en-US" dirty="0" smtClean="0"/>
              <a:t/>
            </a:r>
            <a:br>
              <a:rPr lang="en-US" dirty="0" smtClean="0"/>
            </a:br>
            <a:r>
              <a:rPr lang="en-US" sz="1400" dirty="0" smtClean="0"/>
              <a:t>Conclusion</a:t>
            </a:r>
            <a:r>
              <a:rPr lang="en-US" dirty="0" smtClean="0"/>
              <a:t>: </a:t>
            </a:r>
            <a:endParaRPr lang="en-US" dirty="0"/>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917654646"/>
              </p:ext>
            </p:extLst>
          </p:nvPr>
        </p:nvGraphicFramePr>
        <p:xfrm>
          <a:off x="2667000" y="990600"/>
          <a:ext cx="3721099" cy="952500"/>
        </p:xfrm>
        <a:graphic>
          <a:graphicData uri="http://schemas.openxmlformats.org/drawingml/2006/table">
            <a:tbl>
              <a:tblPr>
                <a:tableStyleId>{5C22544A-7EE6-4342-B048-85BDC9FD1C3A}</a:tableStyleId>
              </a:tblPr>
              <a:tblGrid>
                <a:gridCol w="1122468"/>
                <a:gridCol w="1122468"/>
                <a:gridCol w="774620"/>
                <a:gridCol w="701543"/>
              </a:tblGrid>
              <a:tr h="198120">
                <a:tc>
                  <a:txBody>
                    <a:bodyPr/>
                    <a:lstStyle/>
                    <a:p>
                      <a:pPr algn="l" fontAlgn="b"/>
                      <a:r>
                        <a:rPr lang="en-US" sz="1200" u="none" strike="noStrike" dirty="0">
                          <a:effectLst/>
                        </a:rPr>
                        <a:t>The data visualization shows the </a:t>
                      </a:r>
                      <a:endParaRPr lang="en-US" sz="1200" b="0" i="0" u="none" strike="noStrike" dirty="0">
                        <a:solidFill>
                          <a:srgbClr val="000000"/>
                        </a:solidFill>
                        <a:effectLst/>
                        <a:latin typeface="Calibri"/>
                      </a:endParaRPr>
                    </a:p>
                  </a:txBody>
                  <a:tcPr marL="7620" marR="7620" marT="7620" marB="0" anchor="b"/>
                </a:tc>
                <a:tc>
                  <a:txBody>
                    <a:bodyPr/>
                    <a:lstStyle/>
                    <a:p>
                      <a:pPr algn="l" fontAlgn="b"/>
                      <a:r>
                        <a:rPr lang="en-US" sz="1200" u="none" strike="noStrike">
                          <a:effectLst/>
                        </a:rPr>
                        <a:t>shows that</a:t>
                      </a:r>
                      <a:endParaRPr lang="en-US" sz="1200" b="0" i="0" u="none" strike="noStrike">
                        <a:solidFill>
                          <a:srgbClr val="000000"/>
                        </a:solidFill>
                        <a:effectLst/>
                        <a:latin typeface="Calibri"/>
                      </a:endParaRPr>
                    </a:p>
                  </a:txBody>
                  <a:tcPr marL="7620" marR="7620" marT="7620" marB="0" anchor="b"/>
                </a:tc>
                <a:tc>
                  <a:txBody>
                    <a:bodyPr/>
                    <a:lstStyle/>
                    <a:p>
                      <a:pPr algn="l" fontAlgn="b"/>
                      <a:endParaRPr lang="en-US" sz="1200" b="0" i="0" u="none" strike="noStrike">
                        <a:solidFill>
                          <a:srgbClr val="000000"/>
                        </a:solidFill>
                        <a:effectLst/>
                        <a:latin typeface="Calibri"/>
                      </a:endParaRPr>
                    </a:p>
                  </a:txBody>
                  <a:tcPr marL="7620" marR="7620" marT="7620" marB="0" anchor="b"/>
                </a:tc>
                <a:tc>
                  <a:txBody>
                    <a:bodyPr/>
                    <a:lstStyle/>
                    <a:p>
                      <a:pPr algn="l" fontAlgn="b"/>
                      <a:endParaRPr lang="en-US" sz="1100" b="0" i="0" u="none" strike="noStrike" dirty="0">
                        <a:solidFill>
                          <a:srgbClr val="000000"/>
                        </a:solidFill>
                        <a:effectLst/>
                        <a:latin typeface="Calibri"/>
                      </a:endParaRPr>
                    </a:p>
                  </a:txBody>
                  <a:tcPr marL="7620" marR="7620" marT="7620" marB="0" anchor="b"/>
                </a:tc>
              </a:tr>
              <a:tr h="198120">
                <a:tc gridSpan="3">
                  <a:txBody>
                    <a:bodyPr/>
                    <a:lstStyle/>
                    <a:p>
                      <a:pPr algn="l" fontAlgn="b"/>
                      <a:r>
                        <a:rPr lang="en-US" sz="1200" u="none" strike="noStrike">
                          <a:effectLst/>
                        </a:rPr>
                        <a:t>Paris has the highest total sales, followed by</a:t>
                      </a:r>
                      <a:endParaRPr lang="en-US" sz="1200" b="0" i="0" u="none" strike="noStrike">
                        <a:solidFill>
                          <a:srgbClr val="000000"/>
                        </a:solidFill>
                        <a:effectLst/>
                        <a:latin typeface="Calibri"/>
                      </a:endParaRPr>
                    </a:p>
                  </a:txBody>
                  <a:tcPr marL="7620" marR="7620" marT="7620" marB="0" anchor="b"/>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a:solidFill>
                          <a:srgbClr val="000000"/>
                        </a:solidFill>
                        <a:effectLst/>
                        <a:latin typeface="Calibri"/>
                      </a:endParaRPr>
                    </a:p>
                  </a:txBody>
                  <a:tcPr marL="7620" marR="7620" marT="7620" marB="0" anchor="b"/>
                </a:tc>
              </a:tr>
              <a:tr h="198120">
                <a:tc gridSpan="4">
                  <a:txBody>
                    <a:bodyPr/>
                    <a:lstStyle/>
                    <a:p>
                      <a:pPr algn="l" fontAlgn="b"/>
                      <a:r>
                        <a:rPr lang="en-US" sz="1200" u="none" strike="noStrike" dirty="0">
                          <a:effectLst/>
                        </a:rPr>
                        <a:t>London, San Francisco, NYC, Sydney, Boston and Tokyo.</a:t>
                      </a:r>
                      <a:endParaRPr lang="en-US" sz="1200" b="0" i="0" u="none" strike="noStrike" dirty="0">
                        <a:solidFill>
                          <a:srgbClr val="000000"/>
                        </a:solidFill>
                        <a:effectLst/>
                        <a:latin typeface="Calibri"/>
                      </a:endParaRPr>
                    </a:p>
                  </a:txBody>
                  <a:tcPr marL="7620" marR="7620" marT="7620" marB="0" anchor="b"/>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spTree>
    <p:extLst>
      <p:ext uri="{BB962C8B-B14F-4D97-AF65-F5344CB8AC3E}">
        <p14:creationId xmlns:p14="http://schemas.microsoft.com/office/powerpoint/2010/main" val="21915839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362200"/>
            <a:ext cx="5511800"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962400"/>
            <a:ext cx="7391400" cy="255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85800" y="381000"/>
            <a:ext cx="7467600" cy="1107996"/>
          </a:xfrm>
          <a:prstGeom prst="rect">
            <a:avLst/>
          </a:prstGeom>
          <a:noFill/>
        </p:spPr>
        <p:txBody>
          <a:bodyPr wrap="square" rtlCol="0">
            <a:spAutoFit/>
          </a:bodyPr>
          <a:lstStyle/>
          <a:p>
            <a:r>
              <a:rPr lang="en-US" sz="1600" dirty="0"/>
              <a:t>How can customer purchasing patterns be influenced to increase average order value</a:t>
            </a:r>
            <a:r>
              <a:rPr lang="en-US" sz="1600" dirty="0" smtClean="0"/>
              <a:t>?</a:t>
            </a:r>
            <a:br>
              <a:rPr lang="en-US" sz="1600" dirty="0" smtClean="0"/>
            </a:br>
            <a:r>
              <a:rPr lang="en-US" sz="1600" dirty="0" smtClean="0"/>
              <a:t/>
            </a:r>
            <a:br>
              <a:rPr lang="en-US" sz="1600" dirty="0" smtClean="0"/>
            </a:br>
            <a:r>
              <a:rPr lang="en-US" sz="1400" dirty="0" smtClean="0"/>
              <a:t>Conclusion : </a:t>
            </a:r>
            <a:endParaRPr lang="en-US" sz="1400" dirty="0"/>
          </a:p>
          <a:p>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896157077"/>
              </p:ext>
            </p:extLst>
          </p:nvPr>
        </p:nvGraphicFramePr>
        <p:xfrm>
          <a:off x="1752600" y="934998"/>
          <a:ext cx="6705601" cy="571500"/>
        </p:xfrm>
        <a:graphic>
          <a:graphicData uri="http://schemas.openxmlformats.org/drawingml/2006/table">
            <a:tbl>
              <a:tblPr>
                <a:tableStyleId>{5C22544A-7EE6-4342-B048-85BDC9FD1C3A}</a:tableStyleId>
              </a:tblPr>
              <a:tblGrid>
                <a:gridCol w="3284376"/>
                <a:gridCol w="684245"/>
                <a:gridCol w="684245"/>
                <a:gridCol w="684245"/>
                <a:gridCol w="684245"/>
                <a:gridCol w="684245"/>
              </a:tblGrid>
              <a:tr h="198120">
                <a:tc>
                  <a:txBody>
                    <a:bodyPr/>
                    <a:lstStyle/>
                    <a:p>
                      <a:pPr algn="l" fontAlgn="b"/>
                      <a:r>
                        <a:rPr lang="en-US" sz="1200" u="none" strike="noStrike" dirty="0">
                          <a:effectLst/>
                        </a:rPr>
                        <a:t>It gives the comparison the average order values </a:t>
                      </a:r>
                      <a:r>
                        <a:rPr lang="en-US" sz="1200" u="none" strike="noStrike" dirty="0" smtClean="0">
                          <a:effectLst/>
                        </a:rPr>
                        <a:t>across</a:t>
                      </a:r>
                      <a:endParaRPr lang="en-US" sz="1200" b="0" i="0" u="none" strike="noStrike" dirty="0">
                        <a:solidFill>
                          <a:srgbClr val="000000"/>
                        </a:solidFill>
                        <a:effectLst/>
                        <a:latin typeface="Calibri"/>
                      </a:endParaRPr>
                    </a:p>
                  </a:txBody>
                  <a:tcPr marL="7620" marR="7620" marT="7620" marB="0" anchor="b"/>
                </a:tc>
                <a:tc>
                  <a:txBody>
                    <a:bodyPr/>
                    <a:lstStyle/>
                    <a:p>
                      <a:pPr algn="l" fontAlgn="b"/>
                      <a:endParaRPr lang="en-US" sz="1200" b="0" i="0" u="none" strike="noStrike">
                        <a:solidFill>
                          <a:srgbClr val="000000"/>
                        </a:solidFill>
                        <a:effectLst/>
                        <a:latin typeface="Calibri"/>
                      </a:endParaRPr>
                    </a:p>
                  </a:txBody>
                  <a:tcPr marL="7620" marR="7620" marT="7620" marB="0" anchor="b"/>
                </a:tc>
                <a:tc>
                  <a:txBody>
                    <a:bodyPr/>
                    <a:lstStyle/>
                    <a:p>
                      <a:pPr algn="l" fontAlgn="b"/>
                      <a:endParaRPr lang="en-US" sz="1200" b="0" i="0" u="none" strike="noStrike">
                        <a:solidFill>
                          <a:srgbClr val="000000"/>
                        </a:solidFill>
                        <a:effectLst/>
                        <a:latin typeface="Calibri"/>
                      </a:endParaRPr>
                    </a:p>
                  </a:txBody>
                  <a:tcPr marL="7620" marR="7620" marT="7620" marB="0" anchor="b"/>
                </a:tc>
                <a:tc>
                  <a:txBody>
                    <a:bodyPr/>
                    <a:lstStyle/>
                    <a:p>
                      <a:pPr algn="l" fontAlgn="b"/>
                      <a:endParaRPr lang="en-US" sz="1200" b="0" i="0" u="none" strike="noStrike">
                        <a:solidFill>
                          <a:srgbClr val="000000"/>
                        </a:solidFill>
                        <a:effectLst/>
                        <a:latin typeface="Calibri"/>
                      </a:endParaRPr>
                    </a:p>
                  </a:txBody>
                  <a:tcPr marL="7620" marR="7620" marT="7620" marB="0" anchor="b"/>
                </a:tc>
                <a:tc>
                  <a:txBody>
                    <a:bodyPr/>
                    <a:lstStyle/>
                    <a:p>
                      <a:pPr algn="l" fontAlgn="b"/>
                      <a:endParaRPr lang="en-US" sz="1100" b="0" i="0" u="none" strike="noStrike">
                        <a:solidFill>
                          <a:srgbClr val="000000"/>
                        </a:solidFill>
                        <a:effectLst/>
                        <a:latin typeface="Calibri"/>
                      </a:endParaRPr>
                    </a:p>
                  </a:txBody>
                  <a:tcPr marL="7620" marR="7620" marT="7620" marB="0" anchor="b"/>
                </a:tc>
                <a:tc>
                  <a:txBody>
                    <a:bodyPr/>
                    <a:lstStyle/>
                    <a:p>
                      <a:pPr algn="l" fontAlgn="b"/>
                      <a:endParaRPr lang="en-US" sz="1100" b="0" i="0" u="none" strike="noStrike">
                        <a:solidFill>
                          <a:srgbClr val="000000"/>
                        </a:solidFill>
                        <a:effectLst/>
                        <a:latin typeface="Calibri"/>
                      </a:endParaRPr>
                    </a:p>
                  </a:txBody>
                  <a:tcPr marL="7620" marR="7620" marT="7620" marB="0" anchor="b"/>
                </a:tc>
              </a:tr>
              <a:tr h="198120">
                <a:tc gridSpan="6">
                  <a:txBody>
                    <a:bodyPr/>
                    <a:lstStyle/>
                    <a:p>
                      <a:pPr algn="l" fontAlgn="b"/>
                      <a:r>
                        <a:rPr lang="en-US" sz="1200" u="none" strike="noStrike" dirty="0">
                          <a:effectLst/>
                        </a:rPr>
                        <a:t>different customers, helping you identify high value customers or trends in purchasing </a:t>
                      </a:r>
                      <a:r>
                        <a:rPr lang="en-US" sz="1200" u="none" strike="noStrike" dirty="0" smtClean="0">
                          <a:effectLst/>
                        </a:rPr>
                        <a:t>behavior.</a:t>
                      </a:r>
                      <a:endParaRPr lang="en-US" sz="1200" b="0" i="0" u="none" strike="noStrike" dirty="0">
                        <a:solidFill>
                          <a:srgbClr val="000000"/>
                        </a:solidFill>
                        <a:effectLst/>
                        <a:latin typeface="Calibri"/>
                      </a:endParaRPr>
                    </a:p>
                  </a:txBody>
                  <a:tcPr marL="7620" marR="7620" marT="762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spTree>
    <p:extLst>
      <p:ext uri="{BB962C8B-B14F-4D97-AF65-F5344CB8AC3E}">
        <p14:creationId xmlns:p14="http://schemas.microsoft.com/office/powerpoint/2010/main" val="950669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590800"/>
            <a:ext cx="3962400" cy="98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76" y="4114800"/>
            <a:ext cx="4425696"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6971" y="2971800"/>
            <a:ext cx="4294378"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4148138"/>
            <a:ext cx="4449349" cy="270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33400" y="304800"/>
            <a:ext cx="8001000" cy="615553"/>
          </a:xfrm>
          <a:prstGeom prst="rect">
            <a:avLst/>
          </a:prstGeom>
          <a:noFill/>
        </p:spPr>
        <p:txBody>
          <a:bodyPr wrap="square" rtlCol="0">
            <a:spAutoFit/>
          </a:bodyPr>
          <a:lstStyle/>
          <a:p>
            <a:r>
              <a:rPr lang="en-US" sz="1600" dirty="0"/>
              <a:t>What are the key drivers of sales growth, and how can they be leveraged for future success?</a:t>
            </a:r>
          </a:p>
          <a:p>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1424132230"/>
              </p:ext>
            </p:extLst>
          </p:nvPr>
        </p:nvGraphicFramePr>
        <p:xfrm>
          <a:off x="112776" y="1219200"/>
          <a:ext cx="4903752" cy="746760"/>
        </p:xfrm>
        <a:graphic>
          <a:graphicData uri="http://schemas.openxmlformats.org/drawingml/2006/table">
            <a:tbl>
              <a:tblPr>
                <a:tableStyleId>{5C22544A-7EE6-4342-B048-85BDC9FD1C3A}</a:tableStyleId>
              </a:tblPr>
              <a:tblGrid>
                <a:gridCol w="158760"/>
                <a:gridCol w="4744992"/>
              </a:tblGrid>
              <a:tr h="372248">
                <a:tc>
                  <a:txBody>
                    <a:bodyPr/>
                    <a:lstStyle/>
                    <a:p>
                      <a:pPr algn="l" fontAlgn="b"/>
                      <a:endParaRPr lang="en-US" sz="1100" b="0" i="0" u="none" strike="noStrike" dirty="0">
                        <a:solidFill>
                          <a:srgbClr val="000000"/>
                        </a:solidFill>
                        <a:effectLst/>
                        <a:latin typeface="Calibri"/>
                      </a:endParaRPr>
                    </a:p>
                  </a:txBody>
                  <a:tcPr marL="7620" marR="7620" marT="7620" marB="0" anchor="b"/>
                </a:tc>
                <a:tc>
                  <a:txBody>
                    <a:bodyPr/>
                    <a:lstStyle/>
                    <a:p>
                      <a:pPr algn="l" fontAlgn="b"/>
                      <a:r>
                        <a:rPr lang="en-US" sz="1200" u="none" strike="noStrike" dirty="0">
                          <a:effectLst/>
                        </a:rPr>
                        <a:t>This insight provides a </a:t>
                      </a:r>
                      <a:r>
                        <a:rPr lang="en-US" sz="1200" u="none" strike="noStrike" dirty="0" err="1">
                          <a:effectLst/>
                        </a:rPr>
                        <a:t>comprensive</a:t>
                      </a:r>
                      <a:r>
                        <a:rPr lang="en-US" sz="1200" u="none" strike="noStrike" dirty="0">
                          <a:effectLst/>
                        </a:rPr>
                        <a:t> view of analyzing top selling products</a:t>
                      </a:r>
                      <a:endParaRPr lang="en-US" sz="1200" b="0" i="0" u="none" strike="noStrike" dirty="0">
                        <a:solidFill>
                          <a:srgbClr val="000000"/>
                        </a:solidFill>
                        <a:effectLst/>
                        <a:latin typeface="Calibri"/>
                      </a:endParaRPr>
                    </a:p>
                  </a:txBody>
                  <a:tcPr marL="7620" marR="7620" marT="7620" marB="0" anchor="b"/>
                </a:tc>
              </a:tr>
              <a:tr h="176392">
                <a:tc>
                  <a:txBody>
                    <a:bodyPr/>
                    <a:lstStyle/>
                    <a:p>
                      <a:pPr algn="l" fontAlgn="b"/>
                      <a:endParaRPr lang="en-US" sz="1100" b="0" i="0" u="none" strike="noStrike">
                        <a:solidFill>
                          <a:srgbClr val="000000"/>
                        </a:solidFill>
                        <a:effectLst/>
                        <a:latin typeface="Calibri"/>
                      </a:endParaRPr>
                    </a:p>
                  </a:txBody>
                  <a:tcPr marL="7620" marR="7620" marT="7620" marB="0" anchor="b"/>
                </a:tc>
                <a:tc>
                  <a:txBody>
                    <a:bodyPr/>
                    <a:lstStyle/>
                    <a:p>
                      <a:pPr algn="l" fontAlgn="b"/>
                      <a:r>
                        <a:rPr lang="en-US" sz="1200" u="none" strike="noStrike" dirty="0">
                          <a:effectLst/>
                        </a:rPr>
                        <a:t>how business can leverage this information for various strategic decisions.</a:t>
                      </a:r>
                      <a:endParaRPr lang="en-US" sz="1200" b="0" i="0" u="none" strike="noStrike" dirty="0">
                        <a:solidFill>
                          <a:srgbClr val="000000"/>
                        </a:solidFill>
                        <a:effectLst/>
                        <a:latin typeface="Calibri"/>
                      </a:endParaRPr>
                    </a:p>
                  </a:txBody>
                  <a:tcPr marL="7620" marR="7620" marT="7620" marB="0" anchor="b"/>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2465498141"/>
              </p:ext>
            </p:extLst>
          </p:nvPr>
        </p:nvGraphicFramePr>
        <p:xfrm>
          <a:off x="4449349" y="2057400"/>
          <a:ext cx="4572000" cy="342628"/>
        </p:xfrm>
        <a:graphic>
          <a:graphicData uri="http://schemas.openxmlformats.org/drawingml/2006/table">
            <a:tbl>
              <a:tblPr>
                <a:tableStyleId>{5C22544A-7EE6-4342-B048-85BDC9FD1C3A}</a:tableStyleId>
              </a:tblPr>
              <a:tblGrid>
                <a:gridCol w="4572000"/>
              </a:tblGrid>
              <a:tr h="330654">
                <a:tc>
                  <a:txBody>
                    <a:bodyPr/>
                    <a:lstStyle/>
                    <a:p>
                      <a:pPr algn="l" fontAlgn="b"/>
                      <a:r>
                        <a:rPr lang="en-US" sz="1100" u="none" strike="noStrike" dirty="0">
                          <a:effectLst/>
                        </a:rPr>
                        <a:t>The distribution of sales across countries highlights regions where the company has a substantial customer base or a strong market presence. </a:t>
                      </a:r>
                      <a:endParaRPr lang="en-US" sz="1100" b="0" i="0" u="none" strike="noStrike" dirty="0">
                        <a:solidFill>
                          <a:srgbClr val="374151"/>
                        </a:solidFill>
                        <a:effectLst/>
                        <a:latin typeface="Segoe UI"/>
                      </a:endParaRPr>
                    </a:p>
                  </a:txBody>
                  <a:tcPr marL="7348" marR="7348" marT="7348" marB="0" anchor="b"/>
                </a:tc>
              </a:tr>
            </a:tbl>
          </a:graphicData>
        </a:graphic>
      </p:graphicFrame>
    </p:spTree>
    <p:extLst>
      <p:ext uri="{BB962C8B-B14F-4D97-AF65-F5344CB8AC3E}">
        <p14:creationId xmlns:p14="http://schemas.microsoft.com/office/powerpoint/2010/main" val="29641766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286000"/>
            <a:ext cx="5175250" cy="120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810000"/>
            <a:ext cx="80772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914400" y="438912"/>
            <a:ext cx="7162800" cy="646331"/>
          </a:xfrm>
          <a:prstGeom prst="rect">
            <a:avLst/>
          </a:prstGeom>
          <a:noFill/>
        </p:spPr>
        <p:txBody>
          <a:bodyPr wrap="square" rtlCol="0">
            <a:spAutoFit/>
          </a:bodyPr>
          <a:lstStyle/>
          <a:p>
            <a:r>
              <a:rPr lang="en-US" dirty="0"/>
              <a:t>Which product features or attributes are most appealing to customers?</a:t>
            </a:r>
          </a:p>
          <a:p>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1164293918"/>
              </p:ext>
            </p:extLst>
          </p:nvPr>
        </p:nvGraphicFramePr>
        <p:xfrm>
          <a:off x="944880" y="1219200"/>
          <a:ext cx="6705600" cy="685800"/>
        </p:xfrm>
        <a:graphic>
          <a:graphicData uri="http://schemas.openxmlformats.org/drawingml/2006/table">
            <a:tbl>
              <a:tblPr>
                <a:tableStyleId>{5C22544A-7EE6-4342-B048-85BDC9FD1C3A}</a:tableStyleId>
              </a:tblPr>
              <a:tblGrid>
                <a:gridCol w="4267200"/>
                <a:gridCol w="609600"/>
                <a:gridCol w="609600"/>
                <a:gridCol w="609600"/>
                <a:gridCol w="609600"/>
              </a:tblGrid>
              <a:tr h="375249">
                <a:tc gridSpan="5">
                  <a:txBody>
                    <a:bodyPr/>
                    <a:lstStyle/>
                    <a:p>
                      <a:pPr algn="l" fontAlgn="b"/>
                      <a:r>
                        <a:rPr lang="en-US" sz="1100" u="none" strike="noStrike">
                          <a:effectLst/>
                        </a:rPr>
                        <a:t>These insights can aid in making informed business decisions, marketting strategies, or inventory management based </a:t>
                      </a:r>
                      <a:endParaRPr lang="en-US" sz="1100" b="0" i="0" u="none" strike="noStrike">
                        <a:solidFill>
                          <a:srgbClr val="000000"/>
                        </a:solidFill>
                        <a:effectLst/>
                        <a:latin typeface="Calibri"/>
                      </a:endParaRPr>
                    </a:p>
                  </a:txBody>
                  <a:tcPr marL="7620" marR="7620" marT="762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10551">
                <a:tc>
                  <a:txBody>
                    <a:bodyPr/>
                    <a:lstStyle/>
                    <a:p>
                      <a:pPr algn="l" fontAlgn="b"/>
                      <a:r>
                        <a:rPr lang="en-US" sz="1100" u="none" strike="noStrike">
                          <a:effectLst/>
                        </a:rPr>
                        <a:t>on the popularity and representation of different product categories.</a:t>
                      </a:r>
                      <a:endParaRPr lang="en-US" sz="1100" b="0" i="0" u="none" strike="noStrike">
                        <a:solidFill>
                          <a:srgbClr val="000000"/>
                        </a:solidFill>
                        <a:effectLst/>
                        <a:latin typeface="Calibri"/>
                      </a:endParaRPr>
                    </a:p>
                  </a:txBody>
                  <a:tcPr marL="7620" marR="7620" marT="7620" marB="0" anchor="b"/>
                </a:tc>
                <a:tc>
                  <a:txBody>
                    <a:bodyPr/>
                    <a:lstStyle/>
                    <a:p>
                      <a:pPr algn="l" fontAlgn="b"/>
                      <a:endParaRPr lang="en-US" sz="1100" b="0" i="0" u="none" strike="noStrike">
                        <a:solidFill>
                          <a:srgbClr val="000000"/>
                        </a:solidFill>
                        <a:effectLst/>
                        <a:latin typeface="Calibri"/>
                      </a:endParaRPr>
                    </a:p>
                  </a:txBody>
                  <a:tcPr marL="7620" marR="7620" marT="7620" marB="0" anchor="b"/>
                </a:tc>
                <a:tc>
                  <a:txBody>
                    <a:bodyPr/>
                    <a:lstStyle/>
                    <a:p>
                      <a:pPr algn="l" fontAlgn="b"/>
                      <a:endParaRPr lang="en-US" sz="1100" b="0" i="0" u="none" strike="noStrike">
                        <a:solidFill>
                          <a:srgbClr val="000000"/>
                        </a:solidFill>
                        <a:effectLst/>
                        <a:latin typeface="Calibri"/>
                      </a:endParaRPr>
                    </a:p>
                  </a:txBody>
                  <a:tcPr marL="7620" marR="7620" marT="7620" marB="0" anchor="b"/>
                </a:tc>
                <a:tc>
                  <a:txBody>
                    <a:bodyPr/>
                    <a:lstStyle/>
                    <a:p>
                      <a:pPr algn="l" fontAlgn="b"/>
                      <a:endParaRPr lang="en-US" sz="1100" b="0" i="0" u="none" strike="noStrike">
                        <a:solidFill>
                          <a:srgbClr val="000000"/>
                        </a:solidFill>
                        <a:effectLst/>
                        <a:latin typeface="Calibri"/>
                      </a:endParaRPr>
                    </a:p>
                  </a:txBody>
                  <a:tcPr marL="7620" marR="7620" marT="7620" marB="0" anchor="b"/>
                </a:tc>
                <a:tc>
                  <a:txBody>
                    <a:bodyPr/>
                    <a:lstStyle/>
                    <a:p>
                      <a:pPr algn="l" fontAlgn="b"/>
                      <a:endParaRPr lang="en-US" sz="1100" b="0" i="0" u="none" strike="noStrike" dirty="0">
                        <a:solidFill>
                          <a:srgbClr val="000000"/>
                        </a:solidFill>
                        <a:effectLst/>
                        <a:latin typeface="Calibri"/>
                      </a:endParaRPr>
                    </a:p>
                  </a:txBody>
                  <a:tcPr marL="7620" marR="7620" marT="7620" marB="0" anchor="b"/>
                </a:tc>
              </a:tr>
            </a:tbl>
          </a:graphicData>
        </a:graphic>
      </p:graphicFrame>
    </p:spTree>
    <p:extLst>
      <p:ext uri="{BB962C8B-B14F-4D97-AF65-F5344CB8AC3E}">
        <p14:creationId xmlns:p14="http://schemas.microsoft.com/office/powerpoint/2010/main" val="19215858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752600"/>
            <a:ext cx="4408487" cy="2493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3352800"/>
            <a:ext cx="4450080" cy="2814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914400" y="381000"/>
            <a:ext cx="7239000" cy="615553"/>
          </a:xfrm>
          <a:prstGeom prst="rect">
            <a:avLst/>
          </a:prstGeom>
          <a:noFill/>
        </p:spPr>
        <p:txBody>
          <a:bodyPr wrap="square" rtlCol="0">
            <a:spAutoFit/>
          </a:bodyPr>
          <a:lstStyle/>
          <a:p>
            <a:r>
              <a:rPr lang="en-US" sz="1600" dirty="0"/>
              <a:t>How can the product mix be optimized to cater to changing market demands?</a:t>
            </a:r>
          </a:p>
          <a:p>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807782931"/>
              </p:ext>
            </p:extLst>
          </p:nvPr>
        </p:nvGraphicFramePr>
        <p:xfrm>
          <a:off x="990600" y="996553"/>
          <a:ext cx="6515100" cy="533400"/>
        </p:xfrm>
        <a:graphic>
          <a:graphicData uri="http://schemas.openxmlformats.org/drawingml/2006/table">
            <a:tbl>
              <a:tblPr>
                <a:tableStyleId>{5C22544A-7EE6-4342-B048-85BDC9FD1C3A}</a:tableStyleId>
              </a:tblPr>
              <a:tblGrid>
                <a:gridCol w="6515100"/>
              </a:tblGrid>
              <a:tr h="533400">
                <a:tc>
                  <a:txBody>
                    <a:bodyPr/>
                    <a:lstStyle/>
                    <a:p>
                      <a:pPr algn="l" fontAlgn="b"/>
                      <a:r>
                        <a:rPr lang="en-US" sz="1000" u="none" strike="noStrike" dirty="0">
                          <a:effectLst/>
                        </a:rPr>
                        <a:t>This pie chart show the revenue by product line which involves </a:t>
                      </a:r>
                      <a:r>
                        <a:rPr lang="en-US" sz="1000" u="none" strike="noStrike" dirty="0" err="1">
                          <a:effectLst/>
                        </a:rPr>
                        <a:t>analysing</a:t>
                      </a:r>
                      <a:r>
                        <a:rPr lang="en-US" sz="1000" u="none" strike="noStrike" dirty="0">
                          <a:effectLst/>
                        </a:rPr>
                        <a:t> the sales data, understanding customer preferences, adjusting the product offerings.</a:t>
                      </a:r>
                      <a:endParaRPr lang="en-US" sz="1000" b="0" i="0" u="none" strike="noStrike" dirty="0">
                        <a:solidFill>
                          <a:srgbClr val="000000"/>
                        </a:solidFill>
                        <a:effectLst/>
                        <a:latin typeface="Calibri"/>
                      </a:endParaRPr>
                    </a:p>
                  </a:txBody>
                  <a:tcPr marL="7105" marR="7105" marT="7105" marB="0" anchor="b"/>
                </a:tc>
              </a:tr>
            </a:tbl>
          </a:graphicData>
        </a:graphic>
      </p:graphicFrame>
    </p:spTree>
    <p:extLst>
      <p:ext uri="{BB962C8B-B14F-4D97-AF65-F5344CB8AC3E}">
        <p14:creationId xmlns:p14="http://schemas.microsoft.com/office/powerpoint/2010/main" val="27624413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057400"/>
            <a:ext cx="4475163" cy="237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3657600"/>
            <a:ext cx="5029200" cy="291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33400" y="381000"/>
            <a:ext cx="7848600" cy="861774"/>
          </a:xfrm>
          <a:prstGeom prst="rect">
            <a:avLst/>
          </a:prstGeom>
          <a:noFill/>
        </p:spPr>
        <p:txBody>
          <a:bodyPr wrap="square" rtlCol="0">
            <a:spAutoFit/>
          </a:bodyPr>
          <a:lstStyle/>
          <a:p>
            <a:r>
              <a:rPr lang="en-US" sz="1600" dirty="0"/>
              <a:t>Are there any specific market segments where a particular product is underperforming, and how can it be improved?</a:t>
            </a:r>
          </a:p>
          <a:p>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84118525"/>
              </p:ext>
            </p:extLst>
          </p:nvPr>
        </p:nvGraphicFramePr>
        <p:xfrm>
          <a:off x="1295400" y="1242774"/>
          <a:ext cx="4114800" cy="408622"/>
        </p:xfrm>
        <a:graphic>
          <a:graphicData uri="http://schemas.openxmlformats.org/drawingml/2006/table">
            <a:tbl>
              <a:tblPr>
                <a:tableStyleId>{5C22544A-7EE6-4342-B048-85BDC9FD1C3A}</a:tableStyleId>
              </a:tblPr>
              <a:tblGrid>
                <a:gridCol w="4114800"/>
              </a:tblGrid>
              <a:tr h="204311">
                <a:tc>
                  <a:txBody>
                    <a:bodyPr/>
                    <a:lstStyle/>
                    <a:p>
                      <a:pPr algn="l" fontAlgn="b"/>
                      <a:r>
                        <a:rPr lang="en-US" sz="1100" u="none" strike="noStrike">
                          <a:effectLst/>
                        </a:rPr>
                        <a:t>Bar chart showcasing the total sales for each product in </a:t>
                      </a:r>
                      <a:endParaRPr lang="en-US" sz="1100" b="0" i="0" u="none" strike="noStrike">
                        <a:solidFill>
                          <a:srgbClr val="000000"/>
                        </a:solidFill>
                        <a:effectLst/>
                        <a:latin typeface="Calibri"/>
                      </a:endParaRPr>
                    </a:p>
                  </a:txBody>
                  <a:tcPr marL="7620" marR="7620" marT="7620" marB="0" anchor="b"/>
                </a:tc>
              </a:tr>
              <a:tr h="204311">
                <a:tc>
                  <a:txBody>
                    <a:bodyPr/>
                    <a:lstStyle/>
                    <a:p>
                      <a:pPr algn="l" fontAlgn="b"/>
                      <a:r>
                        <a:rPr lang="en-US" sz="1100" u="none" strike="noStrike" dirty="0">
                          <a:effectLst/>
                        </a:rPr>
                        <a:t>the classic cars line. This will identify the best selling products.</a:t>
                      </a:r>
                      <a:endParaRPr lang="en-US" sz="1100" b="0" i="0" u="none" strike="noStrike" dirty="0">
                        <a:solidFill>
                          <a:srgbClr val="000000"/>
                        </a:solidFill>
                        <a:effectLst/>
                        <a:latin typeface="Calibri"/>
                      </a:endParaRPr>
                    </a:p>
                  </a:txBody>
                  <a:tcPr marL="7620" marR="7620" marT="7620" marB="0" anchor="b"/>
                </a:tc>
              </a:tr>
            </a:tbl>
          </a:graphicData>
        </a:graphic>
      </p:graphicFrame>
    </p:spTree>
    <p:extLst>
      <p:ext uri="{BB962C8B-B14F-4D97-AF65-F5344CB8AC3E}">
        <p14:creationId xmlns:p14="http://schemas.microsoft.com/office/powerpoint/2010/main" val="16472668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3429000"/>
            <a:ext cx="4945063" cy="884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 y="4569607"/>
            <a:ext cx="4309872" cy="2072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2286000"/>
            <a:ext cx="4949825"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9663" y="3322701"/>
            <a:ext cx="4224337" cy="221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762000" y="304800"/>
            <a:ext cx="7924800" cy="615553"/>
          </a:xfrm>
          <a:prstGeom prst="rect">
            <a:avLst/>
          </a:prstGeom>
          <a:noFill/>
        </p:spPr>
        <p:txBody>
          <a:bodyPr wrap="square" rtlCol="0">
            <a:spAutoFit/>
          </a:bodyPr>
          <a:lstStyle/>
          <a:p>
            <a:r>
              <a:rPr lang="en-US" sz="1600" dirty="0"/>
              <a:t>What are the main factors that influence customer loyalty and repeat purchases?</a:t>
            </a:r>
          </a:p>
          <a:p>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4160451644"/>
              </p:ext>
            </p:extLst>
          </p:nvPr>
        </p:nvGraphicFramePr>
        <p:xfrm>
          <a:off x="76200" y="1219200"/>
          <a:ext cx="3581399" cy="1371600"/>
        </p:xfrm>
        <a:graphic>
          <a:graphicData uri="http://schemas.openxmlformats.org/drawingml/2006/table">
            <a:tbl>
              <a:tblPr>
                <a:tableStyleId>{5C22544A-7EE6-4342-B048-85BDC9FD1C3A}</a:tableStyleId>
              </a:tblPr>
              <a:tblGrid>
                <a:gridCol w="1441570"/>
                <a:gridCol w="480523"/>
                <a:gridCol w="480523"/>
                <a:gridCol w="480523"/>
                <a:gridCol w="698260"/>
              </a:tblGrid>
              <a:tr h="685800">
                <a:tc gridSpan="5">
                  <a:txBody>
                    <a:bodyPr/>
                    <a:lstStyle/>
                    <a:p>
                      <a:pPr algn="l" fontAlgn="b"/>
                      <a:r>
                        <a:rPr lang="en-US" sz="1100" u="none" strike="noStrike">
                          <a:effectLst/>
                        </a:rPr>
                        <a:t>This chart shows the customers who have spent the total amout of money </a:t>
                      </a:r>
                      <a:endParaRPr lang="en-US" sz="1100" b="0" i="0" u="none" strike="noStrike">
                        <a:solidFill>
                          <a:srgbClr val="000000"/>
                        </a:solidFill>
                        <a:effectLst/>
                        <a:latin typeface="Calibri"/>
                      </a:endParaRPr>
                    </a:p>
                  </a:txBody>
                  <a:tcPr marL="7620" marR="7620" marT="762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685800">
                <a:tc>
                  <a:txBody>
                    <a:bodyPr/>
                    <a:lstStyle/>
                    <a:p>
                      <a:pPr algn="l" fontAlgn="b"/>
                      <a:r>
                        <a:rPr lang="en-US" sz="1100" u="none" strike="noStrike">
                          <a:effectLst/>
                        </a:rPr>
                        <a:t>to show the value and loyalty.</a:t>
                      </a:r>
                      <a:endParaRPr lang="en-US" sz="1100" b="0" i="0" u="none" strike="noStrike">
                        <a:solidFill>
                          <a:srgbClr val="000000"/>
                        </a:solidFill>
                        <a:effectLst/>
                        <a:latin typeface="Calibri"/>
                      </a:endParaRPr>
                    </a:p>
                  </a:txBody>
                  <a:tcPr marL="7620" marR="7620" marT="7620" marB="0" anchor="b"/>
                </a:tc>
                <a:tc>
                  <a:txBody>
                    <a:bodyPr/>
                    <a:lstStyle/>
                    <a:p>
                      <a:pPr algn="l" fontAlgn="b"/>
                      <a:endParaRPr lang="en-US" sz="1100" b="0" i="0" u="none" strike="noStrike">
                        <a:solidFill>
                          <a:srgbClr val="000000"/>
                        </a:solidFill>
                        <a:effectLst/>
                        <a:latin typeface="Calibri"/>
                      </a:endParaRPr>
                    </a:p>
                  </a:txBody>
                  <a:tcPr marL="7620" marR="7620" marT="7620" marB="0" anchor="b"/>
                </a:tc>
                <a:tc>
                  <a:txBody>
                    <a:bodyPr/>
                    <a:lstStyle/>
                    <a:p>
                      <a:pPr algn="l" fontAlgn="b"/>
                      <a:endParaRPr lang="en-US" sz="1100" b="0" i="0" u="none" strike="noStrike" dirty="0">
                        <a:solidFill>
                          <a:srgbClr val="000000"/>
                        </a:solidFill>
                        <a:effectLst/>
                        <a:latin typeface="Calibri"/>
                      </a:endParaRPr>
                    </a:p>
                  </a:txBody>
                  <a:tcPr marL="7620" marR="7620" marT="7620" marB="0" anchor="b"/>
                </a:tc>
                <a:tc>
                  <a:txBody>
                    <a:bodyPr/>
                    <a:lstStyle/>
                    <a:p>
                      <a:pPr algn="l" fontAlgn="b"/>
                      <a:endParaRPr lang="en-US" sz="1100" b="0" i="0" u="none" strike="noStrike">
                        <a:solidFill>
                          <a:srgbClr val="000000"/>
                        </a:solidFill>
                        <a:effectLst/>
                        <a:latin typeface="Calibri"/>
                      </a:endParaRPr>
                    </a:p>
                  </a:txBody>
                  <a:tcPr marL="7620" marR="7620" marT="7620" marB="0" anchor="b"/>
                </a:tc>
                <a:tc>
                  <a:txBody>
                    <a:bodyPr/>
                    <a:lstStyle/>
                    <a:p>
                      <a:pPr algn="l" fontAlgn="b"/>
                      <a:endParaRPr lang="en-US" sz="1100" b="0" i="0" u="none" strike="noStrike" dirty="0">
                        <a:solidFill>
                          <a:srgbClr val="000000"/>
                        </a:solidFill>
                        <a:effectLst/>
                        <a:latin typeface="Calibri"/>
                      </a:endParaRPr>
                    </a:p>
                  </a:txBody>
                  <a:tcPr marL="7620" marR="7620" marT="7620" marB="0" anchor="b"/>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2884586039"/>
              </p:ext>
            </p:extLst>
          </p:nvPr>
        </p:nvGraphicFramePr>
        <p:xfrm>
          <a:off x="4114800" y="1600200"/>
          <a:ext cx="4648200" cy="457200"/>
        </p:xfrm>
        <a:graphic>
          <a:graphicData uri="http://schemas.openxmlformats.org/drawingml/2006/table">
            <a:tbl>
              <a:tblPr>
                <a:tableStyleId>{5C22544A-7EE6-4342-B048-85BDC9FD1C3A}</a:tableStyleId>
              </a:tblPr>
              <a:tblGrid>
                <a:gridCol w="4648200"/>
              </a:tblGrid>
              <a:tr h="457200">
                <a:tc>
                  <a:txBody>
                    <a:bodyPr/>
                    <a:lstStyle/>
                    <a:p>
                      <a:pPr algn="l" fontAlgn="b"/>
                      <a:r>
                        <a:rPr lang="en-US" sz="1100" u="none" strike="noStrike" dirty="0">
                          <a:effectLst/>
                        </a:rPr>
                        <a:t>This chart shows the most purchased products by the customers and indicating the chart with customer number.</a:t>
                      </a:r>
                      <a:endParaRPr lang="en-US" sz="1100" b="0" i="0" u="none" strike="noStrike" dirty="0">
                        <a:solidFill>
                          <a:srgbClr val="000000"/>
                        </a:solidFill>
                        <a:effectLst/>
                        <a:latin typeface="Calibri"/>
                      </a:endParaRPr>
                    </a:p>
                  </a:txBody>
                  <a:tcPr marL="7620" marR="7620" marT="7620" marB="0" anchor="b"/>
                </a:tc>
              </a:tr>
            </a:tbl>
          </a:graphicData>
        </a:graphic>
      </p:graphicFrame>
    </p:spTree>
    <p:extLst>
      <p:ext uri="{BB962C8B-B14F-4D97-AF65-F5344CB8AC3E}">
        <p14:creationId xmlns:p14="http://schemas.microsoft.com/office/powerpoint/2010/main" val="23562450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752600"/>
            <a:ext cx="5108575" cy="2036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3982720"/>
            <a:ext cx="5848350" cy="284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838200" y="304800"/>
            <a:ext cx="7696200" cy="861774"/>
          </a:xfrm>
          <a:prstGeom prst="rect">
            <a:avLst/>
          </a:prstGeom>
          <a:noFill/>
        </p:spPr>
        <p:txBody>
          <a:bodyPr wrap="square" rtlCol="0">
            <a:spAutoFit/>
          </a:bodyPr>
          <a:lstStyle/>
          <a:p>
            <a:r>
              <a:rPr lang="en-US" sz="1600" dirty="0"/>
              <a:t>How do customer preferences differ based on geographic location, and how can marketing campaigns be customized accordingly?</a:t>
            </a:r>
          </a:p>
          <a:p>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087918722"/>
              </p:ext>
            </p:extLst>
          </p:nvPr>
        </p:nvGraphicFramePr>
        <p:xfrm>
          <a:off x="5714999" y="1219200"/>
          <a:ext cx="1981201" cy="1828800"/>
        </p:xfrm>
        <a:graphic>
          <a:graphicData uri="http://schemas.openxmlformats.org/drawingml/2006/table">
            <a:tbl>
              <a:tblPr>
                <a:tableStyleId>{5C22544A-7EE6-4342-B048-85BDC9FD1C3A}</a:tableStyleId>
              </a:tblPr>
              <a:tblGrid>
                <a:gridCol w="1260765"/>
                <a:gridCol w="180109"/>
                <a:gridCol w="180109"/>
                <a:gridCol w="180109"/>
                <a:gridCol w="180109"/>
              </a:tblGrid>
              <a:tr h="914400">
                <a:tc gridSpan="5">
                  <a:txBody>
                    <a:bodyPr/>
                    <a:lstStyle/>
                    <a:p>
                      <a:pPr algn="l" fontAlgn="b"/>
                      <a:r>
                        <a:rPr lang="en-US" sz="1100" u="none" strike="noStrike">
                          <a:effectLst/>
                        </a:rPr>
                        <a:t>They aim to provide insight into customer behaviour, preferences and purchasing patterns across different geographic </a:t>
                      </a:r>
                      <a:endParaRPr lang="en-US" sz="1100" b="0" i="0" u="none" strike="noStrike">
                        <a:solidFill>
                          <a:srgbClr val="000000"/>
                        </a:solidFill>
                        <a:effectLst/>
                        <a:latin typeface="Calibri"/>
                      </a:endParaRPr>
                    </a:p>
                  </a:txBody>
                  <a:tcPr marL="7620" marR="7620" marT="762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914400">
                <a:tc>
                  <a:txBody>
                    <a:bodyPr/>
                    <a:lstStyle/>
                    <a:p>
                      <a:pPr algn="l" fontAlgn="b"/>
                      <a:r>
                        <a:rPr lang="en-US" sz="1100" u="none" strike="noStrike">
                          <a:effectLst/>
                        </a:rPr>
                        <a:t>locations, which can be valuable for tailoring marketting strategies.</a:t>
                      </a:r>
                      <a:endParaRPr lang="en-US" sz="1100" b="0" i="0" u="none" strike="noStrike">
                        <a:solidFill>
                          <a:srgbClr val="000000"/>
                        </a:solidFill>
                        <a:effectLst/>
                        <a:latin typeface="Calibri"/>
                      </a:endParaRPr>
                    </a:p>
                  </a:txBody>
                  <a:tcPr marL="7620" marR="7620" marT="7620" marB="0" anchor="b"/>
                </a:tc>
                <a:tc>
                  <a:txBody>
                    <a:bodyPr/>
                    <a:lstStyle/>
                    <a:p>
                      <a:pPr algn="l" fontAlgn="b"/>
                      <a:endParaRPr lang="en-US" sz="1100" b="0" i="0" u="none" strike="noStrike">
                        <a:solidFill>
                          <a:srgbClr val="000000"/>
                        </a:solidFill>
                        <a:effectLst/>
                        <a:latin typeface="Calibri"/>
                      </a:endParaRPr>
                    </a:p>
                  </a:txBody>
                  <a:tcPr marL="7620" marR="7620" marT="7620" marB="0" anchor="b"/>
                </a:tc>
                <a:tc>
                  <a:txBody>
                    <a:bodyPr/>
                    <a:lstStyle/>
                    <a:p>
                      <a:pPr algn="l" fontAlgn="b"/>
                      <a:endParaRPr lang="en-US" sz="1100" b="0" i="0" u="none" strike="noStrike">
                        <a:solidFill>
                          <a:srgbClr val="000000"/>
                        </a:solidFill>
                        <a:effectLst/>
                        <a:latin typeface="Calibri"/>
                      </a:endParaRPr>
                    </a:p>
                  </a:txBody>
                  <a:tcPr marL="7620" marR="7620" marT="7620" marB="0" anchor="b"/>
                </a:tc>
                <a:tc>
                  <a:txBody>
                    <a:bodyPr/>
                    <a:lstStyle/>
                    <a:p>
                      <a:pPr algn="l" fontAlgn="b"/>
                      <a:endParaRPr lang="en-US" sz="1100" b="0" i="0" u="none" strike="noStrike">
                        <a:solidFill>
                          <a:srgbClr val="000000"/>
                        </a:solidFill>
                        <a:effectLst/>
                        <a:latin typeface="Calibri"/>
                      </a:endParaRPr>
                    </a:p>
                  </a:txBody>
                  <a:tcPr marL="7620" marR="7620" marT="7620" marB="0" anchor="b"/>
                </a:tc>
                <a:tc>
                  <a:txBody>
                    <a:bodyPr/>
                    <a:lstStyle/>
                    <a:p>
                      <a:pPr algn="l" fontAlgn="b"/>
                      <a:endParaRPr lang="en-US" sz="1100" b="0" i="0" u="none" strike="noStrike" dirty="0">
                        <a:solidFill>
                          <a:srgbClr val="000000"/>
                        </a:solidFill>
                        <a:effectLst/>
                        <a:latin typeface="Calibri"/>
                      </a:endParaRPr>
                    </a:p>
                  </a:txBody>
                  <a:tcPr marL="7620" marR="7620" marT="7620" marB="0" anchor="b"/>
                </a:tc>
              </a:tr>
            </a:tbl>
          </a:graphicData>
        </a:graphic>
      </p:graphicFrame>
    </p:spTree>
    <p:extLst>
      <p:ext uri="{BB962C8B-B14F-4D97-AF65-F5344CB8AC3E}">
        <p14:creationId xmlns:p14="http://schemas.microsoft.com/office/powerpoint/2010/main" val="20432097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05000"/>
            <a:ext cx="8229600" cy="3886200"/>
          </a:xfrm>
        </p:spPr>
        <p:txBody>
          <a:bodyPr>
            <a:normAutofit/>
          </a:bodyPr>
          <a:lstStyle/>
          <a:p>
            <a:pPr marL="0" indent="0">
              <a:buNone/>
            </a:pPr>
            <a:r>
              <a:rPr lang="en-US" sz="1600" dirty="0" smtClean="0"/>
              <a:t>Objective : The objective of the project is to create a comprehensive Power BI dashboard utilizing the sample retail analysis database. The dashboard aims to provide valuable insights for sales, product, customer and demographic analysis. It enables the data-driven decision, optimize sales strategies and enhance customer experiences.</a:t>
            </a:r>
          </a:p>
          <a:p>
            <a:pPr marL="0" indent="0">
              <a:buNone/>
            </a:pPr>
            <a:endParaRPr lang="en-US" sz="1600" dirty="0"/>
          </a:p>
          <a:p>
            <a:pPr marL="0" indent="0">
              <a:buNone/>
            </a:pPr>
            <a:r>
              <a:rPr lang="en-US" sz="1600" dirty="0" smtClean="0"/>
              <a:t>Analysis Scope : The Analysis will focus on various aspects that utilize data from offices, employees, customers, products, orders and payments tables. Analysis scope focus on sales performance, customer behavior, product analysis and demographic insights.</a:t>
            </a:r>
          </a:p>
          <a:p>
            <a:pPr marL="0" indent="0">
              <a:buNone/>
            </a:pPr>
            <a:endParaRPr lang="en-US" sz="1800" dirty="0"/>
          </a:p>
          <a:p>
            <a:pPr marL="0" indent="0">
              <a:buNone/>
            </a:pPr>
            <a:r>
              <a:rPr lang="en-US" sz="1600" dirty="0" smtClean="0"/>
              <a:t>Goal : The primary goal of this Power BI dashboard is to provide stakeholders with actionable insights and optimize sales strategies and inventory management. It enhance targeted marketing and customer experiences.</a:t>
            </a:r>
            <a:endParaRPr lang="en-US" sz="1600" dirty="0"/>
          </a:p>
        </p:txBody>
      </p:sp>
      <p:sp>
        <p:nvSpPr>
          <p:cNvPr id="2" name="Title 1"/>
          <p:cNvSpPr>
            <a:spLocks noGrp="1"/>
          </p:cNvSpPr>
          <p:nvPr>
            <p:ph type="title"/>
          </p:nvPr>
        </p:nvSpPr>
        <p:spPr/>
        <p:txBody>
          <a:bodyPr>
            <a:normAutofit/>
          </a:bodyPr>
          <a:lstStyle/>
          <a:p>
            <a:r>
              <a:rPr lang="en-US" sz="2800" dirty="0" smtClean="0"/>
              <a:t>overview</a:t>
            </a:r>
            <a:endParaRPr lang="en-US" sz="2800" dirty="0"/>
          </a:p>
        </p:txBody>
      </p:sp>
    </p:spTree>
    <p:extLst>
      <p:ext uri="{BB962C8B-B14F-4D97-AF65-F5344CB8AC3E}">
        <p14:creationId xmlns:p14="http://schemas.microsoft.com/office/powerpoint/2010/main" val="335341086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051050"/>
            <a:ext cx="4408487" cy="137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888" y="3505200"/>
            <a:ext cx="8658225" cy="2753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85800" y="304800"/>
            <a:ext cx="7924800" cy="861774"/>
          </a:xfrm>
          <a:prstGeom prst="rect">
            <a:avLst/>
          </a:prstGeom>
          <a:noFill/>
        </p:spPr>
        <p:txBody>
          <a:bodyPr wrap="square" rtlCol="0">
            <a:spAutoFit/>
          </a:bodyPr>
          <a:lstStyle/>
          <a:p>
            <a:r>
              <a:rPr lang="en-US" sz="1600" dirty="0"/>
              <a:t>What are the characteristics of high-value customers, and how can similar customers be targeted for acquisition?</a:t>
            </a:r>
          </a:p>
          <a:p>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858468262"/>
              </p:ext>
            </p:extLst>
          </p:nvPr>
        </p:nvGraphicFramePr>
        <p:xfrm>
          <a:off x="2286000" y="990600"/>
          <a:ext cx="3810000" cy="701040"/>
        </p:xfrm>
        <a:graphic>
          <a:graphicData uri="http://schemas.openxmlformats.org/drawingml/2006/table">
            <a:tbl>
              <a:tblPr>
                <a:tableStyleId>{5C22544A-7EE6-4342-B048-85BDC9FD1C3A}</a:tableStyleId>
              </a:tblPr>
              <a:tblGrid>
                <a:gridCol w="1905000"/>
                <a:gridCol w="635000"/>
                <a:gridCol w="635000"/>
                <a:gridCol w="635000"/>
              </a:tblGrid>
              <a:tr h="171450">
                <a:tc gridSpan="4">
                  <a:txBody>
                    <a:bodyPr/>
                    <a:lstStyle/>
                    <a:p>
                      <a:pPr algn="l" fontAlgn="b"/>
                      <a:r>
                        <a:rPr lang="en-US" sz="1100" u="none" strike="noStrike">
                          <a:effectLst/>
                        </a:rPr>
                        <a:t>The Visualization will show a comparison of total purchases</a:t>
                      </a:r>
                      <a:endParaRPr lang="en-US" sz="1100" b="0" i="0" u="none" strike="noStrike">
                        <a:solidFill>
                          <a:srgbClr val="000000"/>
                        </a:solidFill>
                        <a:effectLst/>
                        <a:latin typeface="Calibri"/>
                      </a:endParaRPr>
                    </a:p>
                  </a:txBody>
                  <a:tcPr marL="7620" marR="7620" marT="7620" marB="0" anchor="b"/>
                </a:tc>
                <a:tc hMerge="1">
                  <a:txBody>
                    <a:bodyPr/>
                    <a:lstStyle/>
                    <a:p>
                      <a:endParaRPr lang="en-US"/>
                    </a:p>
                  </a:txBody>
                  <a:tcPr/>
                </a:tc>
                <a:tc hMerge="1">
                  <a:txBody>
                    <a:bodyPr/>
                    <a:lstStyle/>
                    <a:p>
                      <a:endParaRPr lang="en-US"/>
                    </a:p>
                  </a:txBody>
                  <a:tcPr/>
                </a:tc>
                <a:tc hMerge="1">
                  <a:txBody>
                    <a:bodyPr/>
                    <a:lstStyle/>
                    <a:p>
                      <a:endParaRPr lang="en-US"/>
                    </a:p>
                  </a:txBody>
                  <a:tcPr/>
                </a:tc>
              </a:tr>
              <a:tr h="171450">
                <a:tc>
                  <a:txBody>
                    <a:bodyPr/>
                    <a:lstStyle/>
                    <a:p>
                      <a:pPr algn="l" fontAlgn="b"/>
                      <a:r>
                        <a:rPr lang="en-US" sz="1100" u="none" strike="noStrike">
                          <a:effectLst/>
                        </a:rPr>
                        <a:t>amout for different customers.</a:t>
                      </a:r>
                      <a:endParaRPr lang="en-US" sz="1100" b="0" i="0" u="none" strike="noStrike">
                        <a:solidFill>
                          <a:srgbClr val="000000"/>
                        </a:solidFill>
                        <a:effectLst/>
                        <a:latin typeface="Calibri"/>
                      </a:endParaRPr>
                    </a:p>
                  </a:txBody>
                  <a:tcPr marL="7620" marR="7620" marT="7620" marB="0" anchor="b"/>
                </a:tc>
                <a:tc>
                  <a:txBody>
                    <a:bodyPr/>
                    <a:lstStyle/>
                    <a:p>
                      <a:pPr algn="l" fontAlgn="b"/>
                      <a:endParaRPr lang="en-US" sz="1100" b="0" i="0" u="none" strike="noStrike">
                        <a:solidFill>
                          <a:srgbClr val="000000"/>
                        </a:solidFill>
                        <a:effectLst/>
                        <a:latin typeface="Calibri"/>
                      </a:endParaRPr>
                    </a:p>
                  </a:txBody>
                  <a:tcPr marL="7620" marR="7620" marT="7620" marB="0" anchor="b"/>
                </a:tc>
                <a:tc>
                  <a:txBody>
                    <a:bodyPr/>
                    <a:lstStyle/>
                    <a:p>
                      <a:pPr algn="l" fontAlgn="b"/>
                      <a:endParaRPr lang="en-US" sz="1100" b="0" i="0" u="none" strike="noStrike">
                        <a:solidFill>
                          <a:srgbClr val="000000"/>
                        </a:solidFill>
                        <a:effectLst/>
                        <a:latin typeface="Calibri"/>
                      </a:endParaRPr>
                    </a:p>
                  </a:txBody>
                  <a:tcPr marL="7620" marR="7620" marT="7620" marB="0" anchor="b"/>
                </a:tc>
                <a:tc>
                  <a:txBody>
                    <a:bodyPr/>
                    <a:lstStyle/>
                    <a:p>
                      <a:pPr algn="l" fontAlgn="b"/>
                      <a:endParaRPr lang="en-US" sz="1100" b="0" i="0" u="none" strike="noStrike">
                        <a:solidFill>
                          <a:srgbClr val="000000"/>
                        </a:solidFill>
                        <a:effectLst/>
                        <a:latin typeface="Calibri"/>
                      </a:endParaRPr>
                    </a:p>
                  </a:txBody>
                  <a:tcPr marL="7620" marR="7620" marT="7620" marB="0" anchor="b"/>
                </a:tc>
              </a:tr>
              <a:tr h="171450">
                <a:tc gridSpan="4">
                  <a:txBody>
                    <a:bodyPr/>
                    <a:lstStyle/>
                    <a:p>
                      <a:pPr algn="l" fontAlgn="b"/>
                      <a:r>
                        <a:rPr lang="en-US" sz="1100" u="none" strike="noStrike">
                          <a:effectLst/>
                        </a:rPr>
                        <a:t>This insight can help focus on high value customers for targeted </a:t>
                      </a:r>
                      <a:endParaRPr lang="en-US" sz="1100" b="0" i="0" u="none" strike="noStrike">
                        <a:solidFill>
                          <a:srgbClr val="000000"/>
                        </a:solidFill>
                        <a:effectLst/>
                        <a:latin typeface="Calibri"/>
                      </a:endParaRPr>
                    </a:p>
                  </a:txBody>
                  <a:tcPr marL="7620" marR="7620" marT="7620" marB="0" anchor="b"/>
                </a:tc>
                <a:tc hMerge="1">
                  <a:txBody>
                    <a:bodyPr/>
                    <a:lstStyle/>
                    <a:p>
                      <a:endParaRPr lang="en-US"/>
                    </a:p>
                  </a:txBody>
                  <a:tcPr/>
                </a:tc>
                <a:tc hMerge="1">
                  <a:txBody>
                    <a:bodyPr/>
                    <a:lstStyle/>
                    <a:p>
                      <a:endParaRPr lang="en-US"/>
                    </a:p>
                  </a:txBody>
                  <a:tcPr/>
                </a:tc>
                <a:tc hMerge="1">
                  <a:txBody>
                    <a:bodyPr/>
                    <a:lstStyle/>
                    <a:p>
                      <a:endParaRPr lang="en-US"/>
                    </a:p>
                  </a:txBody>
                  <a:tcPr/>
                </a:tc>
              </a:tr>
              <a:tr h="171450">
                <a:tc gridSpan="4">
                  <a:txBody>
                    <a:bodyPr/>
                    <a:lstStyle/>
                    <a:p>
                      <a:pPr algn="l" fontAlgn="b"/>
                      <a:r>
                        <a:rPr lang="en-US" sz="1100" u="none" strike="noStrike" dirty="0" err="1">
                          <a:effectLst/>
                        </a:rPr>
                        <a:t>marketting</a:t>
                      </a:r>
                      <a:r>
                        <a:rPr lang="en-US" sz="1100" u="none" strike="noStrike" dirty="0">
                          <a:effectLst/>
                        </a:rPr>
                        <a:t> or customer relationship management strategies.</a:t>
                      </a:r>
                      <a:endParaRPr lang="en-US" sz="1100" b="0" i="0" u="none" strike="noStrike" dirty="0">
                        <a:solidFill>
                          <a:srgbClr val="000000"/>
                        </a:solidFill>
                        <a:effectLst/>
                        <a:latin typeface="Calibri"/>
                      </a:endParaRPr>
                    </a:p>
                  </a:txBody>
                  <a:tcPr marL="7620" marR="7620" marT="7620" marB="0" anchor="b"/>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spTree>
    <p:extLst>
      <p:ext uri="{BB962C8B-B14F-4D97-AF65-F5344CB8AC3E}">
        <p14:creationId xmlns:p14="http://schemas.microsoft.com/office/powerpoint/2010/main" val="636969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775" y="1676400"/>
            <a:ext cx="4213225" cy="2243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679" y="3871912"/>
            <a:ext cx="6100762" cy="2986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85800" y="304800"/>
            <a:ext cx="7848600" cy="861774"/>
          </a:xfrm>
          <a:prstGeom prst="rect">
            <a:avLst/>
          </a:prstGeom>
          <a:noFill/>
        </p:spPr>
        <p:txBody>
          <a:bodyPr wrap="square" rtlCol="0">
            <a:spAutoFit/>
          </a:bodyPr>
          <a:lstStyle/>
          <a:p>
            <a:r>
              <a:rPr lang="en-US" sz="1600" dirty="0"/>
              <a:t>How can marketing strategies be tailored to target specific demographic segments in different regions?</a:t>
            </a:r>
          </a:p>
          <a:p>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128566934"/>
              </p:ext>
            </p:extLst>
          </p:nvPr>
        </p:nvGraphicFramePr>
        <p:xfrm>
          <a:off x="4419600" y="990600"/>
          <a:ext cx="3800476" cy="762000"/>
        </p:xfrm>
        <a:graphic>
          <a:graphicData uri="http://schemas.openxmlformats.org/drawingml/2006/table">
            <a:tbl>
              <a:tblPr>
                <a:tableStyleId>{5C22544A-7EE6-4342-B048-85BDC9FD1C3A}</a:tableStyleId>
              </a:tblPr>
              <a:tblGrid>
                <a:gridCol w="3800476"/>
              </a:tblGrid>
              <a:tr h="762000">
                <a:tc>
                  <a:txBody>
                    <a:bodyPr/>
                    <a:lstStyle/>
                    <a:p>
                      <a:pPr algn="l" fontAlgn="b"/>
                      <a:r>
                        <a:rPr lang="en-US" sz="1100" u="none" strike="noStrike" dirty="0">
                          <a:effectLst/>
                        </a:rPr>
                        <a:t>The Insight gives the total quantity ordered, average price, customer count for each product line in different cities across various countries.</a:t>
                      </a:r>
                      <a:endParaRPr lang="en-US" sz="1100" b="0" i="0" u="none" strike="noStrike" dirty="0">
                        <a:solidFill>
                          <a:srgbClr val="000000"/>
                        </a:solidFill>
                        <a:effectLst/>
                        <a:latin typeface="Calibri"/>
                      </a:endParaRPr>
                    </a:p>
                  </a:txBody>
                  <a:tcPr marL="7620" marR="7620" marT="7620" marB="0" anchor="b"/>
                </a:tc>
              </a:tr>
            </a:tbl>
          </a:graphicData>
        </a:graphic>
      </p:graphicFrame>
    </p:spTree>
    <p:extLst>
      <p:ext uri="{BB962C8B-B14F-4D97-AF65-F5344CB8AC3E}">
        <p14:creationId xmlns:p14="http://schemas.microsoft.com/office/powerpoint/2010/main" val="3766300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 y="1447800"/>
            <a:ext cx="4313294" cy="2415749"/>
          </a:xfrm>
          <a:prstGeom prst="rect">
            <a:avLst/>
          </a:prstGeom>
        </p:spPr>
      </p:pic>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962400"/>
            <a:ext cx="4419600" cy="2699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3605251"/>
            <a:ext cx="4162425" cy="3056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33400" y="304800"/>
            <a:ext cx="8001000" cy="861774"/>
          </a:xfrm>
          <a:prstGeom prst="rect">
            <a:avLst/>
          </a:prstGeom>
          <a:noFill/>
        </p:spPr>
        <p:txBody>
          <a:bodyPr wrap="square" rtlCol="0">
            <a:spAutoFit/>
          </a:bodyPr>
          <a:lstStyle/>
          <a:p>
            <a:r>
              <a:rPr lang="en-US" sz="1600" dirty="0"/>
              <a:t>What are the potential untapped markets based on demographic indicators, and how can market penetration be increased?</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854018174"/>
              </p:ext>
            </p:extLst>
          </p:nvPr>
        </p:nvGraphicFramePr>
        <p:xfrm>
          <a:off x="4648199" y="1447800"/>
          <a:ext cx="4084695" cy="1016000"/>
        </p:xfrm>
        <a:graphic>
          <a:graphicData uri="http://schemas.openxmlformats.org/drawingml/2006/table">
            <a:tbl>
              <a:tblPr>
                <a:tableStyleId>{5C22544A-7EE6-4342-B048-85BDC9FD1C3A}</a:tableStyleId>
              </a:tblPr>
              <a:tblGrid>
                <a:gridCol w="1750583"/>
                <a:gridCol w="583528"/>
                <a:gridCol w="583528"/>
                <a:gridCol w="583528"/>
                <a:gridCol w="583528"/>
              </a:tblGrid>
              <a:tr h="330200">
                <a:tc gridSpan="5">
                  <a:txBody>
                    <a:bodyPr/>
                    <a:lstStyle/>
                    <a:p>
                      <a:pPr algn="l" fontAlgn="b"/>
                      <a:r>
                        <a:rPr lang="en-US" sz="1100" u="none" strike="noStrike">
                          <a:effectLst/>
                        </a:rPr>
                        <a:t>The USA has the highest total credit limit, total orders, total product</a:t>
                      </a:r>
                      <a:endParaRPr lang="en-US" sz="1100" b="1" i="0" u="none" strike="noStrike">
                        <a:solidFill>
                          <a:srgbClr val="000000"/>
                        </a:solidFill>
                        <a:effectLst/>
                        <a:latin typeface="Calibri"/>
                      </a:endParaRPr>
                    </a:p>
                  </a:txBody>
                  <a:tcPr marL="7620" marR="7620" marT="762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30200">
                <a:tc gridSpan="4">
                  <a:txBody>
                    <a:bodyPr/>
                    <a:lstStyle/>
                    <a:p>
                      <a:pPr algn="l" fontAlgn="b"/>
                      <a:r>
                        <a:rPr lang="en-US" sz="1100" u="none" strike="noStrike">
                          <a:effectLst/>
                        </a:rPr>
                        <a:t>orders and highest number of distinct customers, indicating </a:t>
                      </a:r>
                      <a:endParaRPr lang="en-US" sz="1100" b="1" i="0" u="none" strike="noStrike">
                        <a:solidFill>
                          <a:srgbClr val="000000"/>
                        </a:solidFill>
                        <a:effectLst/>
                        <a:latin typeface="Calibri"/>
                      </a:endParaRPr>
                    </a:p>
                  </a:txBody>
                  <a:tcPr marL="7620" marR="7620" marT="7620" marB="0" anchor="b"/>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100" b="1" i="0" u="none" strike="noStrike">
                        <a:solidFill>
                          <a:srgbClr val="000000"/>
                        </a:solidFill>
                        <a:effectLst/>
                        <a:latin typeface="Calibri"/>
                      </a:endParaRPr>
                    </a:p>
                  </a:txBody>
                  <a:tcPr marL="7620" marR="7620" marT="7620" marB="0" anchor="b"/>
                </a:tc>
              </a:tr>
              <a:tr h="330200">
                <a:tc>
                  <a:txBody>
                    <a:bodyPr/>
                    <a:lstStyle/>
                    <a:p>
                      <a:pPr algn="l" fontAlgn="b"/>
                      <a:r>
                        <a:rPr lang="en-US" sz="1100" u="none" strike="noStrike">
                          <a:effectLst/>
                        </a:rPr>
                        <a:t>a substantial market presence.</a:t>
                      </a:r>
                      <a:endParaRPr lang="en-US" sz="1100" b="1" i="0" u="none" strike="noStrike">
                        <a:solidFill>
                          <a:srgbClr val="000000"/>
                        </a:solidFill>
                        <a:effectLst/>
                        <a:latin typeface="Calibri"/>
                      </a:endParaRPr>
                    </a:p>
                  </a:txBody>
                  <a:tcPr marL="7620" marR="7620" marT="7620" marB="0" anchor="b"/>
                </a:tc>
                <a:tc>
                  <a:txBody>
                    <a:bodyPr/>
                    <a:lstStyle/>
                    <a:p>
                      <a:pPr algn="l" fontAlgn="b"/>
                      <a:endParaRPr lang="en-US" sz="1100" b="1" i="0" u="none" strike="noStrike">
                        <a:solidFill>
                          <a:srgbClr val="000000"/>
                        </a:solidFill>
                        <a:effectLst/>
                        <a:latin typeface="Calibri"/>
                      </a:endParaRPr>
                    </a:p>
                  </a:txBody>
                  <a:tcPr marL="7620" marR="7620" marT="7620" marB="0" anchor="b"/>
                </a:tc>
                <a:tc>
                  <a:txBody>
                    <a:bodyPr/>
                    <a:lstStyle/>
                    <a:p>
                      <a:pPr algn="l" fontAlgn="b"/>
                      <a:endParaRPr lang="en-US" sz="1100" b="1" i="0" u="none" strike="noStrike">
                        <a:solidFill>
                          <a:srgbClr val="000000"/>
                        </a:solidFill>
                        <a:effectLst/>
                        <a:latin typeface="Calibri"/>
                      </a:endParaRPr>
                    </a:p>
                  </a:txBody>
                  <a:tcPr marL="7620" marR="7620" marT="7620" marB="0" anchor="b"/>
                </a:tc>
                <a:tc>
                  <a:txBody>
                    <a:bodyPr/>
                    <a:lstStyle/>
                    <a:p>
                      <a:pPr algn="l" fontAlgn="b"/>
                      <a:endParaRPr lang="en-US" sz="1100" b="1" i="0" u="none" strike="noStrike">
                        <a:solidFill>
                          <a:srgbClr val="000000"/>
                        </a:solidFill>
                        <a:effectLst/>
                        <a:latin typeface="Calibri"/>
                      </a:endParaRPr>
                    </a:p>
                  </a:txBody>
                  <a:tcPr marL="7620" marR="7620" marT="7620" marB="0" anchor="b"/>
                </a:tc>
                <a:tc>
                  <a:txBody>
                    <a:bodyPr/>
                    <a:lstStyle/>
                    <a:p>
                      <a:pPr algn="l" fontAlgn="b"/>
                      <a:endParaRPr lang="en-US" sz="1100" b="1" i="0" u="none" strike="noStrike" dirty="0">
                        <a:solidFill>
                          <a:srgbClr val="000000"/>
                        </a:solidFill>
                        <a:effectLst/>
                        <a:latin typeface="Calibri"/>
                      </a:endParaRPr>
                    </a:p>
                  </a:txBody>
                  <a:tcPr marL="7620" marR="7620" marT="7620" marB="0" anchor="b"/>
                </a:tc>
              </a:tr>
            </a:tbl>
          </a:graphicData>
        </a:graphic>
      </p:graphicFrame>
    </p:spTree>
    <p:extLst>
      <p:ext uri="{BB962C8B-B14F-4D97-AF65-F5344CB8AC3E}">
        <p14:creationId xmlns:p14="http://schemas.microsoft.com/office/powerpoint/2010/main" val="36156665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00200"/>
            <a:ext cx="4548187"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581400"/>
            <a:ext cx="7162800" cy="321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838200" y="381000"/>
            <a:ext cx="7391400" cy="861774"/>
          </a:xfrm>
          <a:prstGeom prst="rect">
            <a:avLst/>
          </a:prstGeom>
          <a:noFill/>
        </p:spPr>
        <p:txBody>
          <a:bodyPr wrap="square" rtlCol="0">
            <a:spAutoFit/>
          </a:bodyPr>
          <a:lstStyle/>
          <a:p>
            <a:r>
              <a:rPr lang="en-US" sz="1600" dirty="0"/>
              <a:t>How do customer preferences and behavior differ based on demographic factors, and how can they be leveraged for personalized marketing campaigns?</a:t>
            </a:r>
          </a:p>
          <a:p>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1395478624"/>
              </p:ext>
            </p:extLst>
          </p:nvPr>
        </p:nvGraphicFramePr>
        <p:xfrm>
          <a:off x="5181603" y="1242774"/>
          <a:ext cx="3581397" cy="1729026"/>
        </p:xfrm>
        <a:graphic>
          <a:graphicData uri="http://schemas.openxmlformats.org/drawingml/2006/table">
            <a:tbl>
              <a:tblPr>
                <a:tableStyleId>{5C22544A-7EE6-4342-B048-85BDC9FD1C3A}</a:tableStyleId>
              </a:tblPr>
              <a:tblGrid>
                <a:gridCol w="397933"/>
                <a:gridCol w="397933"/>
                <a:gridCol w="397933"/>
                <a:gridCol w="397933"/>
                <a:gridCol w="397933"/>
                <a:gridCol w="397933"/>
                <a:gridCol w="397933"/>
                <a:gridCol w="397933"/>
                <a:gridCol w="397933"/>
              </a:tblGrid>
              <a:tr h="576342">
                <a:tc gridSpan="9">
                  <a:txBody>
                    <a:bodyPr/>
                    <a:lstStyle/>
                    <a:p>
                      <a:pPr algn="l" fontAlgn="b"/>
                      <a:r>
                        <a:rPr lang="en-US" sz="1100" u="none" strike="noStrike">
                          <a:effectLst/>
                        </a:rPr>
                        <a:t>By Visualizing the data in Excel, you can gain valuable insights into product line preferences,</a:t>
                      </a:r>
                      <a:endParaRPr lang="en-US" sz="1100" b="1" i="0" u="none" strike="noStrike">
                        <a:solidFill>
                          <a:srgbClr val="000000"/>
                        </a:solidFill>
                        <a:effectLst/>
                        <a:latin typeface="Calibri"/>
                      </a:endParaRPr>
                    </a:p>
                  </a:txBody>
                  <a:tcPr marL="7620" marR="7620" marT="762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576342">
                <a:tc gridSpan="8">
                  <a:txBody>
                    <a:bodyPr/>
                    <a:lstStyle/>
                    <a:p>
                      <a:pPr algn="l" fontAlgn="b"/>
                      <a:r>
                        <a:rPr lang="en-US" sz="1100" u="none" strike="noStrike">
                          <a:effectLst/>
                        </a:rPr>
                        <a:t>expenditure patterns and potential market oppourtinities in different countries.</a:t>
                      </a:r>
                      <a:endParaRPr lang="en-US" sz="1100" b="1" i="0" u="none" strike="noStrike">
                        <a:solidFill>
                          <a:srgbClr val="000000"/>
                        </a:solidFill>
                        <a:effectLst/>
                        <a:latin typeface="Calibri"/>
                      </a:endParaRPr>
                    </a:p>
                  </a:txBody>
                  <a:tcPr marL="7620" marR="7620" marT="762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100" b="1" i="0" u="none" strike="noStrike">
                        <a:solidFill>
                          <a:srgbClr val="000000"/>
                        </a:solidFill>
                        <a:effectLst/>
                        <a:latin typeface="Calibri"/>
                      </a:endParaRPr>
                    </a:p>
                  </a:txBody>
                  <a:tcPr marL="7620" marR="7620" marT="7620" marB="0" anchor="b"/>
                </a:tc>
              </a:tr>
              <a:tr h="576342">
                <a:tc>
                  <a:txBody>
                    <a:bodyPr/>
                    <a:lstStyle/>
                    <a:p>
                      <a:pPr algn="l" fontAlgn="b"/>
                      <a:endParaRPr lang="en-US" sz="1100" b="0" i="0" u="none" strike="noStrike">
                        <a:solidFill>
                          <a:srgbClr val="000000"/>
                        </a:solidFill>
                        <a:effectLst/>
                        <a:latin typeface="Calibri"/>
                      </a:endParaRPr>
                    </a:p>
                  </a:txBody>
                  <a:tcPr marL="7620" marR="7620" marT="7620" marB="0" anchor="b"/>
                </a:tc>
                <a:tc>
                  <a:txBody>
                    <a:bodyPr/>
                    <a:lstStyle/>
                    <a:p>
                      <a:pPr algn="l" fontAlgn="b"/>
                      <a:endParaRPr lang="en-US" sz="1100" b="0" i="0" u="none" strike="noStrike">
                        <a:solidFill>
                          <a:srgbClr val="000000"/>
                        </a:solidFill>
                        <a:effectLst/>
                        <a:latin typeface="Calibri"/>
                      </a:endParaRPr>
                    </a:p>
                  </a:txBody>
                  <a:tcPr marL="7620" marR="7620" marT="7620" marB="0" anchor="b"/>
                </a:tc>
                <a:tc>
                  <a:txBody>
                    <a:bodyPr/>
                    <a:lstStyle/>
                    <a:p>
                      <a:pPr algn="l" fontAlgn="b"/>
                      <a:endParaRPr lang="en-US" sz="1100" b="0" i="0" u="none" strike="noStrike">
                        <a:solidFill>
                          <a:srgbClr val="000000"/>
                        </a:solidFill>
                        <a:effectLst/>
                        <a:latin typeface="Calibri"/>
                      </a:endParaRPr>
                    </a:p>
                  </a:txBody>
                  <a:tcPr marL="7620" marR="7620" marT="7620" marB="0" anchor="b"/>
                </a:tc>
                <a:tc>
                  <a:txBody>
                    <a:bodyPr/>
                    <a:lstStyle/>
                    <a:p>
                      <a:pPr algn="l" fontAlgn="b"/>
                      <a:endParaRPr lang="en-US" sz="1100" b="0" i="0" u="none" strike="noStrike">
                        <a:solidFill>
                          <a:srgbClr val="000000"/>
                        </a:solidFill>
                        <a:effectLst/>
                        <a:latin typeface="Calibri"/>
                      </a:endParaRPr>
                    </a:p>
                  </a:txBody>
                  <a:tcPr marL="7620" marR="7620" marT="7620" marB="0" anchor="b"/>
                </a:tc>
                <a:tc>
                  <a:txBody>
                    <a:bodyPr/>
                    <a:lstStyle/>
                    <a:p>
                      <a:pPr algn="l" fontAlgn="b"/>
                      <a:endParaRPr lang="en-US" sz="1100" b="0" i="0" u="none" strike="noStrike">
                        <a:solidFill>
                          <a:srgbClr val="000000"/>
                        </a:solidFill>
                        <a:effectLst/>
                        <a:latin typeface="Calibri"/>
                      </a:endParaRPr>
                    </a:p>
                  </a:txBody>
                  <a:tcPr marL="7620" marR="7620" marT="7620" marB="0" anchor="b"/>
                </a:tc>
                <a:tc>
                  <a:txBody>
                    <a:bodyPr/>
                    <a:lstStyle/>
                    <a:p>
                      <a:pPr algn="l" fontAlgn="b"/>
                      <a:endParaRPr lang="en-US" sz="1100" b="0" i="0" u="none" strike="noStrike">
                        <a:solidFill>
                          <a:srgbClr val="000000"/>
                        </a:solidFill>
                        <a:effectLst/>
                        <a:latin typeface="Calibri"/>
                      </a:endParaRPr>
                    </a:p>
                  </a:txBody>
                  <a:tcPr marL="7620" marR="7620" marT="7620" marB="0" anchor="b"/>
                </a:tc>
                <a:tc>
                  <a:txBody>
                    <a:bodyPr/>
                    <a:lstStyle/>
                    <a:p>
                      <a:pPr algn="l" fontAlgn="b"/>
                      <a:endParaRPr lang="en-US" sz="1100" b="0" i="0" u="none" strike="noStrike">
                        <a:solidFill>
                          <a:srgbClr val="000000"/>
                        </a:solidFill>
                        <a:effectLst/>
                        <a:latin typeface="Calibri"/>
                      </a:endParaRPr>
                    </a:p>
                  </a:txBody>
                  <a:tcPr marL="7620" marR="7620" marT="7620" marB="0" anchor="b"/>
                </a:tc>
                <a:tc>
                  <a:txBody>
                    <a:bodyPr/>
                    <a:lstStyle/>
                    <a:p>
                      <a:pPr algn="l" fontAlgn="b"/>
                      <a:endParaRPr lang="en-US" sz="1100" b="0" i="0" u="none" strike="noStrike">
                        <a:solidFill>
                          <a:srgbClr val="000000"/>
                        </a:solidFill>
                        <a:effectLst/>
                        <a:latin typeface="Calibri"/>
                      </a:endParaRPr>
                    </a:p>
                  </a:txBody>
                  <a:tcPr marL="7620" marR="7620" marT="7620" marB="0" anchor="b"/>
                </a:tc>
                <a:tc>
                  <a:txBody>
                    <a:bodyPr/>
                    <a:lstStyle/>
                    <a:p>
                      <a:pPr algn="l" fontAlgn="b"/>
                      <a:endParaRPr lang="en-US" sz="1100" b="0" i="0" u="none" strike="noStrike" dirty="0">
                        <a:solidFill>
                          <a:srgbClr val="000000"/>
                        </a:solidFill>
                        <a:effectLst/>
                        <a:latin typeface="Calibri"/>
                      </a:endParaRPr>
                    </a:p>
                  </a:txBody>
                  <a:tcPr marL="7620" marR="7620" marT="7620" marB="0" anchor="b"/>
                </a:tc>
              </a:tr>
            </a:tbl>
          </a:graphicData>
        </a:graphic>
      </p:graphicFrame>
    </p:spTree>
    <p:extLst>
      <p:ext uri="{BB962C8B-B14F-4D97-AF65-F5344CB8AC3E}">
        <p14:creationId xmlns:p14="http://schemas.microsoft.com/office/powerpoint/2010/main" val="14050054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905000"/>
            <a:ext cx="8229600" cy="3810000"/>
          </a:xfrm>
        </p:spPr>
        <p:txBody>
          <a:bodyPr>
            <a:normAutofit/>
          </a:bodyPr>
          <a:lstStyle/>
          <a:p>
            <a:pPr marL="0" indent="0">
              <a:buNone/>
            </a:pPr>
            <a:r>
              <a:rPr lang="en-US" sz="1400" dirty="0" smtClean="0"/>
              <a:t>Insights &amp; Recommendations : The Power BI dashboard will generate valuable insights for Sales Analysis by top selling products and their performance and optimize pricing strategies based on product performance.  For customer analysis gives insight for customer segmentation based on buying  behavior and personalized marketing strategies based on customer segments. For Product Analysis it gives insight for product line performance and popularity, inventory level and stock movement, that highlights underperforming  products for marketing.</a:t>
            </a:r>
          </a:p>
          <a:p>
            <a:pPr marL="0" indent="0">
              <a:buNone/>
            </a:pPr>
            <a:endParaRPr lang="en-US" sz="1600" dirty="0"/>
          </a:p>
          <a:p>
            <a:pPr marL="0" indent="0">
              <a:buNone/>
            </a:pPr>
            <a:r>
              <a:rPr lang="en-US" sz="1400" dirty="0" smtClean="0"/>
              <a:t>Report and Presentation : The final deliverable will consist of a detailed report describing the data source, data modeling methodologies and data cleaning process used in creating power BI dashboard.  The report will also include a step-by-step guide on how to interpret the insights and use the dash board for decision making. The presentation will show case the key findings, visualization and actionable recommendations derived from the dashboard analysis.</a:t>
            </a:r>
          </a:p>
          <a:p>
            <a:pPr marL="0" indent="0">
              <a:buNone/>
            </a:pPr>
            <a:endParaRPr lang="en-US" sz="1600" dirty="0"/>
          </a:p>
          <a:p>
            <a:pPr marL="0" indent="0">
              <a:buNone/>
            </a:pPr>
            <a:endParaRPr lang="en-US" sz="1600" dirty="0"/>
          </a:p>
        </p:txBody>
      </p:sp>
      <p:sp>
        <p:nvSpPr>
          <p:cNvPr id="2" name="Title 1"/>
          <p:cNvSpPr>
            <a:spLocks noGrp="1"/>
          </p:cNvSpPr>
          <p:nvPr>
            <p:ph type="title"/>
          </p:nvPr>
        </p:nvSpPr>
        <p:spPr>
          <a:xfrm>
            <a:off x="1981200" y="304800"/>
            <a:ext cx="4876800" cy="944562"/>
          </a:xfrm>
        </p:spPr>
        <p:txBody>
          <a:bodyPr>
            <a:normAutofit/>
          </a:bodyPr>
          <a:lstStyle/>
          <a:p>
            <a:r>
              <a:rPr lang="en-US" sz="2800" dirty="0" smtClean="0"/>
              <a:t>overview</a:t>
            </a:r>
            <a:endParaRPr lang="en-US" sz="2800" dirty="0"/>
          </a:p>
        </p:txBody>
      </p:sp>
    </p:spTree>
    <p:extLst>
      <p:ext uri="{BB962C8B-B14F-4D97-AF65-F5344CB8AC3E}">
        <p14:creationId xmlns:p14="http://schemas.microsoft.com/office/powerpoint/2010/main" val="24363429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838200"/>
            <a:ext cx="12319174" cy="6185181"/>
          </a:xfrm>
          <a:prstGeom prst="rect">
            <a:avLst/>
          </a:prstGeom>
        </p:spPr>
      </p:pic>
      <p:sp>
        <p:nvSpPr>
          <p:cNvPr id="4" name="Rounded Rectangle 3"/>
          <p:cNvSpPr/>
          <p:nvPr/>
        </p:nvSpPr>
        <p:spPr>
          <a:xfrm>
            <a:off x="2743200" y="228600"/>
            <a:ext cx="30480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ER DIAGRAM</a:t>
            </a:r>
            <a:endParaRPr lang="en-US" dirty="0"/>
          </a:p>
        </p:txBody>
      </p:sp>
    </p:spTree>
    <p:extLst>
      <p:ext uri="{BB962C8B-B14F-4D97-AF65-F5344CB8AC3E}">
        <p14:creationId xmlns:p14="http://schemas.microsoft.com/office/powerpoint/2010/main" val="39006950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3600"/>
            <a:ext cx="7772400" cy="1470025"/>
          </a:xfrm>
        </p:spPr>
        <p:txBody>
          <a:bodyPr>
            <a:normAutofit/>
          </a:bodyPr>
          <a:lstStyle/>
          <a:p>
            <a:r>
              <a:rPr lang="en-US" sz="4000" dirty="0" smtClean="0">
                <a:solidFill>
                  <a:srgbClr val="C00000"/>
                </a:solidFill>
              </a:rPr>
              <a:t>Power BI Problem</a:t>
            </a:r>
            <a:endParaRPr lang="en-US" sz="4000" dirty="0">
              <a:solidFill>
                <a:srgbClr val="C00000"/>
              </a:solidFill>
            </a:endParaRPr>
          </a:p>
        </p:txBody>
      </p:sp>
      <p:sp>
        <p:nvSpPr>
          <p:cNvPr id="3" name="Subtitle 2"/>
          <p:cNvSpPr>
            <a:spLocks noGrp="1"/>
          </p:cNvSpPr>
          <p:nvPr>
            <p:ph type="subTitle" idx="1"/>
          </p:nvPr>
        </p:nvSpPr>
        <p:spPr>
          <a:xfrm>
            <a:off x="1524000" y="3505200"/>
            <a:ext cx="6172200" cy="1143000"/>
          </a:xfrm>
        </p:spPr>
        <p:txBody>
          <a:bodyPr>
            <a:normAutofit/>
          </a:bodyPr>
          <a:lstStyle/>
          <a:p>
            <a:r>
              <a:rPr lang="en-US" sz="4800" b="1" dirty="0" smtClean="0">
                <a:solidFill>
                  <a:schemeClr val="tx1">
                    <a:lumMod val="95000"/>
                  </a:schemeClr>
                </a:solidFill>
              </a:rPr>
              <a:t>Statements</a:t>
            </a:r>
            <a:endParaRPr lang="en-US" sz="4800" b="1" dirty="0">
              <a:solidFill>
                <a:schemeClr val="tx1">
                  <a:lumMod val="95000"/>
                </a:schemeClr>
              </a:solidFill>
            </a:endParaRPr>
          </a:p>
        </p:txBody>
      </p:sp>
    </p:spTree>
    <p:extLst>
      <p:ext uri="{BB962C8B-B14F-4D97-AF65-F5344CB8AC3E}">
        <p14:creationId xmlns:p14="http://schemas.microsoft.com/office/powerpoint/2010/main" val="39541507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47800"/>
            <a:ext cx="9144000" cy="5104263"/>
          </a:xfrm>
          <a:prstGeom prst="rect">
            <a:avLst/>
          </a:prstGeom>
        </p:spPr>
      </p:pic>
      <p:sp>
        <p:nvSpPr>
          <p:cNvPr id="3" name="Rounded Rectangle 2"/>
          <p:cNvSpPr/>
          <p:nvPr/>
        </p:nvSpPr>
        <p:spPr>
          <a:xfrm>
            <a:off x="304800" y="304800"/>
            <a:ext cx="28194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Sales Analysis</a:t>
            </a:r>
            <a:endParaRPr lang="en-US" dirty="0"/>
          </a:p>
        </p:txBody>
      </p:sp>
    </p:spTree>
    <p:extLst>
      <p:ext uri="{BB962C8B-B14F-4D97-AF65-F5344CB8AC3E}">
        <p14:creationId xmlns:p14="http://schemas.microsoft.com/office/powerpoint/2010/main" val="19663886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4343400"/>
            <a:ext cx="6324600" cy="2368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57200" y="343006"/>
            <a:ext cx="8153400" cy="1631216"/>
          </a:xfrm>
          <a:prstGeom prst="rect">
            <a:avLst/>
          </a:prstGeom>
          <a:noFill/>
        </p:spPr>
        <p:txBody>
          <a:bodyPr wrap="square" rtlCol="0">
            <a:spAutoFit/>
          </a:bodyPr>
          <a:lstStyle/>
          <a:p>
            <a:r>
              <a:rPr lang="en-US" sz="1600" dirty="0"/>
              <a:t>What are the top regions in terms of sales revenue? (Visual: Sales revenue by region</a:t>
            </a:r>
            <a:r>
              <a:rPr lang="en-US" dirty="0" smtClean="0"/>
              <a:t>)</a:t>
            </a:r>
            <a:br>
              <a:rPr lang="en-US" dirty="0" smtClean="0"/>
            </a:br>
            <a:r>
              <a:rPr lang="en-US" sz="1400" dirty="0" smtClean="0"/>
              <a:t>Present </a:t>
            </a:r>
            <a:r>
              <a:rPr lang="en-US" sz="1400" dirty="0"/>
              <a:t>insights derived from the analysis, such as</a:t>
            </a:r>
            <a:r>
              <a:rPr lang="en-US" sz="1400" dirty="0" smtClean="0"/>
              <a:t>: Top </a:t>
            </a:r>
            <a:r>
              <a:rPr lang="en-US" sz="1400" dirty="0"/>
              <a:t>regions contributing to sales revenue.</a:t>
            </a:r>
          </a:p>
          <a:p>
            <a:r>
              <a:rPr lang="en-US" sz="1400" dirty="0"/>
              <a:t>Trends or patterns observed in different regions.</a:t>
            </a:r>
          </a:p>
          <a:p>
            <a:r>
              <a:rPr lang="en-US" sz="1400" dirty="0"/>
              <a:t>Factors influencing higher sales in specific regions </a:t>
            </a:r>
          </a:p>
          <a:p>
            <a:endParaRPr lang="en-US" dirty="0"/>
          </a:p>
          <a:p>
            <a:endParaRPr lang="en-US"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7152" y="1600200"/>
            <a:ext cx="6248400" cy="2368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19806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276600"/>
            <a:ext cx="7572375" cy="290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524000" y="762000"/>
            <a:ext cx="5867400" cy="1754326"/>
          </a:xfrm>
          <a:prstGeom prst="rect">
            <a:avLst/>
          </a:prstGeom>
          <a:noFill/>
        </p:spPr>
        <p:txBody>
          <a:bodyPr wrap="square" rtlCol="0">
            <a:spAutoFit/>
          </a:bodyPr>
          <a:lstStyle/>
          <a:p>
            <a:r>
              <a:rPr lang="en-US" sz="1600" dirty="0"/>
              <a:t>How does product pricing impact sales volume? (Visual: Product price vs. sales volume</a:t>
            </a:r>
            <a:r>
              <a:rPr lang="en-US" sz="1600" dirty="0" smtClean="0"/>
              <a:t>)</a:t>
            </a:r>
            <a:br>
              <a:rPr lang="en-US" sz="1600" dirty="0" smtClean="0"/>
            </a:br>
            <a:r>
              <a:rPr lang="en-US" sz="1400" dirty="0"/>
              <a:t>Factors influencing pricing decisions (costs, competition, perceived value, etc.).</a:t>
            </a:r>
          </a:p>
          <a:p>
            <a:r>
              <a:rPr lang="en-US" sz="1400" dirty="0"/>
              <a:t>Impact of pricing strategies on sales and market positioning.</a:t>
            </a:r>
          </a:p>
          <a:p>
            <a:endParaRPr lang="en-US" sz="1600" dirty="0"/>
          </a:p>
          <a:p>
            <a:endParaRPr lang="en-US" dirty="0"/>
          </a:p>
        </p:txBody>
      </p:sp>
    </p:spTree>
    <p:extLst>
      <p:ext uri="{BB962C8B-B14F-4D97-AF65-F5344CB8AC3E}">
        <p14:creationId xmlns:p14="http://schemas.microsoft.com/office/powerpoint/2010/main" val="272836273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Waveform</Template>
  <TotalTime>2417</TotalTime>
  <Words>1059</Words>
  <Application>Microsoft Office PowerPoint</Application>
  <PresentationFormat>On-screen Show (4:3)</PresentationFormat>
  <Paragraphs>88</Paragraphs>
  <Slides>33</Slides>
  <Notes>2</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Waveform</vt:lpstr>
      <vt:lpstr>Capstone Project – Retail Analysis    Sandeep Kumar</vt:lpstr>
      <vt:lpstr>PowerPoint Presentation</vt:lpstr>
      <vt:lpstr>overview</vt:lpstr>
      <vt:lpstr>overview</vt:lpstr>
      <vt:lpstr>PowerPoint Presentation</vt:lpstr>
      <vt:lpstr>Power BI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EDA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 Retail Analysis</dc:title>
  <dc:creator>Admin</dc:creator>
  <cp:lastModifiedBy>Admin</cp:lastModifiedBy>
  <cp:revision>29</cp:revision>
  <dcterms:created xsi:type="dcterms:W3CDTF">2024-01-04T19:35:07Z</dcterms:created>
  <dcterms:modified xsi:type="dcterms:W3CDTF">2024-01-06T11:52:17Z</dcterms:modified>
</cp:coreProperties>
</file>